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64" r:id="rId2"/>
    <p:sldId id="307" r:id="rId3"/>
    <p:sldId id="265" r:id="rId4"/>
    <p:sldId id="305" r:id="rId5"/>
    <p:sldId id="289" r:id="rId6"/>
    <p:sldId id="290" r:id="rId7"/>
    <p:sldId id="291" r:id="rId8"/>
    <p:sldId id="292" r:id="rId9"/>
    <p:sldId id="293" r:id="rId10"/>
    <p:sldId id="301" r:id="rId11"/>
    <p:sldId id="302" r:id="rId12"/>
    <p:sldId id="309" r:id="rId13"/>
    <p:sldId id="308" r:id="rId14"/>
    <p:sldId id="297" r:id="rId15"/>
    <p:sldId id="298" r:id="rId16"/>
    <p:sldId id="299" r:id="rId17"/>
    <p:sldId id="300" r:id="rId18"/>
    <p:sldId id="284" r:id="rId19"/>
    <p:sldId id="285" r:id="rId20"/>
    <p:sldId id="281" r:id="rId21"/>
    <p:sldId id="286" r:id="rId22"/>
    <p:sldId id="267" r:id="rId23"/>
    <p:sldId id="310" r:id="rId24"/>
    <p:sldId id="287" r:id="rId25"/>
    <p:sldId id="27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6" d="100"/>
          <a:sy n="116" d="100"/>
        </p:scale>
        <p:origin x="390"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154302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384910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12303B-C019-4751-B65E-F6B947B69EC5}"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9472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3568137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12303B-C019-4751-B65E-F6B947B69EC5}"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9938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374378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1472655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1331276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295629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65E29C7-BC47-4E2D-BA34-8B3C06733634}" type="datetimeFigureOut">
              <a:rPr lang="fr-FR" smtClean="0"/>
              <a:t>31/03/2022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115100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236266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65E29C7-BC47-4E2D-BA34-8B3C06733634}" type="datetimeFigureOut">
              <a:rPr lang="fr-FR" smtClean="0"/>
              <a:t>31/03/2022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2187222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65E29C7-BC47-4E2D-BA34-8B3C06733634}" type="datetimeFigureOut">
              <a:rPr lang="fr-FR" smtClean="0"/>
              <a:t>31/03/2022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363852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E29C7-BC47-4E2D-BA34-8B3C06733634}" type="datetimeFigureOut">
              <a:rPr lang="fr-FR" smtClean="0"/>
              <a:t>31/03/2022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287302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305944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65E29C7-BC47-4E2D-BA34-8B3C06733634}" type="datetimeFigureOut">
              <a:rPr lang="fr-FR" smtClean="0"/>
              <a:t>31/03/2022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012303B-C019-4751-B65E-F6B947B69EC5}" type="slidenum">
              <a:rPr lang="fr-FR" smtClean="0"/>
              <a:t>‹N°›</a:t>
            </a:fld>
            <a:endParaRPr lang="fr-FR"/>
          </a:p>
        </p:txBody>
      </p:sp>
    </p:spTree>
    <p:extLst>
      <p:ext uri="{BB962C8B-B14F-4D97-AF65-F5344CB8AC3E}">
        <p14:creationId xmlns:p14="http://schemas.microsoft.com/office/powerpoint/2010/main" val="232932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5E29C7-BC47-4E2D-BA34-8B3C06733634}" type="datetimeFigureOut">
              <a:rPr lang="fr-FR" smtClean="0"/>
              <a:t>31/03/2022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012303B-C019-4751-B65E-F6B947B69EC5}" type="slidenum">
              <a:rPr lang="fr-FR" smtClean="0"/>
              <a:t>‹N°›</a:t>
            </a:fld>
            <a:endParaRPr lang="fr-FR"/>
          </a:p>
        </p:txBody>
      </p:sp>
    </p:spTree>
    <p:extLst>
      <p:ext uri="{BB962C8B-B14F-4D97-AF65-F5344CB8AC3E}">
        <p14:creationId xmlns:p14="http://schemas.microsoft.com/office/powerpoint/2010/main" val="239094721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45517" y="718751"/>
            <a:ext cx="8915399" cy="1381897"/>
          </a:xfrm>
        </p:spPr>
        <p:txBody>
          <a:bodyPr>
            <a:normAutofit/>
          </a:bodyPr>
          <a:lstStyle/>
          <a:p>
            <a:r>
              <a:rPr lang="fr-FR" sz="2400" b="1" dirty="0">
                <a:solidFill>
                  <a:srgbClr val="54A021"/>
                </a:solidFill>
                <a:latin typeface="Trebuchet MS" panose="020B0603020202020204"/>
              </a:rPr>
              <a:t>Association des seniors de Groupama Centre-Atlantique</a:t>
            </a:r>
            <a:r>
              <a:rPr lang="fr-FR" sz="3200" b="1" dirty="0">
                <a:solidFill>
                  <a:srgbClr val="90C226"/>
                </a:solidFill>
                <a:latin typeface="Trebuchet MS" panose="020B0603020202020204"/>
              </a:rPr>
              <a:t/>
            </a:r>
            <a:br>
              <a:rPr lang="fr-FR" sz="3200" b="1" dirty="0">
                <a:solidFill>
                  <a:srgbClr val="90C226"/>
                </a:solidFill>
                <a:latin typeface="Trebuchet MS" panose="020B0603020202020204"/>
              </a:rPr>
            </a:br>
            <a:endParaRPr lang="fr-FR" dirty="0"/>
          </a:p>
        </p:txBody>
      </p:sp>
      <p:pic>
        <p:nvPicPr>
          <p:cNvPr id="4" name="Image 3"/>
          <p:cNvPicPr>
            <a:picLocks noChangeAspect="1"/>
          </p:cNvPicPr>
          <p:nvPr/>
        </p:nvPicPr>
        <p:blipFill>
          <a:blip r:embed="rId2"/>
          <a:stretch>
            <a:fillRect/>
          </a:stretch>
        </p:blipFill>
        <p:spPr>
          <a:xfrm>
            <a:off x="5110384" y="1469819"/>
            <a:ext cx="1639966" cy="2036632"/>
          </a:xfrm>
          <a:prstGeom prst="rect">
            <a:avLst/>
          </a:prstGeom>
        </p:spPr>
      </p:pic>
      <p:sp>
        <p:nvSpPr>
          <p:cNvPr id="3" name="Sous-titre 2"/>
          <p:cNvSpPr>
            <a:spLocks noGrp="1"/>
          </p:cNvSpPr>
          <p:nvPr>
            <p:ph type="subTitle" idx="1"/>
          </p:nvPr>
        </p:nvSpPr>
        <p:spPr>
          <a:xfrm>
            <a:off x="1971375" y="4044211"/>
            <a:ext cx="8915399" cy="1126283"/>
          </a:xfrm>
        </p:spPr>
        <p:txBody>
          <a:bodyPr/>
          <a:lstStyle/>
          <a:p>
            <a:pPr lvl="0" algn="ctr">
              <a:buClr>
                <a:srgbClr val="90C226"/>
              </a:buClr>
              <a:buSzPct val="80000"/>
            </a:pPr>
            <a:r>
              <a:rPr lang="fr-FR" sz="2400" b="1" dirty="0">
                <a:solidFill>
                  <a:prstClr val="black">
                    <a:lumMod val="50000"/>
                    <a:lumOff val="50000"/>
                  </a:prstClr>
                </a:solidFill>
                <a:latin typeface="Trebuchet MS" panose="020B0603020202020204"/>
              </a:rPr>
              <a:t>Bienvenue à notre Assemblée Générale</a:t>
            </a:r>
          </a:p>
          <a:p>
            <a:pPr lvl="0" algn="ctr">
              <a:buClr>
                <a:srgbClr val="90C226"/>
              </a:buClr>
              <a:buSzPct val="80000"/>
            </a:pPr>
            <a:r>
              <a:rPr lang="fr-FR" sz="2400" b="1" dirty="0">
                <a:solidFill>
                  <a:prstClr val="black">
                    <a:lumMod val="50000"/>
                    <a:lumOff val="50000"/>
                  </a:prstClr>
                </a:solidFill>
                <a:latin typeface="Trebuchet MS" panose="020B0603020202020204"/>
              </a:rPr>
              <a:t>Jeudi 31 mars 2022</a:t>
            </a:r>
          </a:p>
        </p:txBody>
      </p:sp>
    </p:spTree>
    <p:extLst>
      <p:ext uri="{BB962C8B-B14F-4D97-AF65-F5344CB8AC3E}">
        <p14:creationId xmlns:p14="http://schemas.microsoft.com/office/powerpoint/2010/main" val="767751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69231"/>
          </a:xfrm>
        </p:spPr>
        <p:txBody>
          <a:bodyPr/>
          <a:lstStyle/>
          <a:p>
            <a:r>
              <a:rPr lang="fr-FR" sz="2400" b="1" dirty="0">
                <a:solidFill>
                  <a:srgbClr val="90C226"/>
                </a:solidFill>
                <a:latin typeface="Trebuchet MS" panose="020B0603020202020204"/>
              </a:rPr>
              <a:t>Présentation des résolutions 2020</a:t>
            </a:r>
            <a:endParaRPr lang="fr-FR" dirty="0"/>
          </a:p>
        </p:txBody>
      </p:sp>
      <p:sp>
        <p:nvSpPr>
          <p:cNvPr id="3" name="Rectangle 2"/>
          <p:cNvSpPr/>
          <p:nvPr/>
        </p:nvSpPr>
        <p:spPr>
          <a:xfrm>
            <a:off x="3048000" y="1251481"/>
            <a:ext cx="6096000" cy="5078313"/>
          </a:xfrm>
          <a:prstGeom prst="rect">
            <a:avLst/>
          </a:prstGeom>
        </p:spPr>
        <p:txBody>
          <a:bodyPr>
            <a:spAutoFit/>
          </a:bodyPr>
          <a:lstStyle/>
          <a:p>
            <a:r>
              <a:rPr lang="fr-FR" b="1" dirty="0"/>
              <a:t>1</a:t>
            </a:r>
            <a:r>
              <a:rPr lang="fr-FR" b="1" baseline="30000" dirty="0"/>
              <a:t>ère</a:t>
            </a:r>
            <a:r>
              <a:rPr lang="fr-FR" b="1" dirty="0"/>
              <a:t> résolution – Approbation du rapport moral</a:t>
            </a:r>
            <a:endParaRPr lang="fr-FR" dirty="0"/>
          </a:p>
          <a:p>
            <a:r>
              <a:rPr lang="fr-FR" dirty="0"/>
              <a:t>Les membres de l’Assemblée Générale Ordinaire, après avoir pris connaissance du rapport moral du Conseil d’Administration approuvent le dit rapport.</a:t>
            </a:r>
          </a:p>
          <a:p>
            <a:r>
              <a:rPr lang="fr-FR" dirty="0"/>
              <a:t> </a:t>
            </a:r>
          </a:p>
          <a:p>
            <a:r>
              <a:rPr lang="fr-FR" b="1" dirty="0"/>
              <a:t>2</a:t>
            </a:r>
            <a:r>
              <a:rPr lang="fr-FR" b="1" baseline="30000" dirty="0"/>
              <a:t>ème</a:t>
            </a:r>
            <a:r>
              <a:rPr lang="fr-FR" b="1" dirty="0"/>
              <a:t> résolution – Approbation des comptes – Quitus aux Administrateurs</a:t>
            </a:r>
            <a:endParaRPr lang="fr-FR" dirty="0"/>
          </a:p>
          <a:p>
            <a:r>
              <a:rPr lang="fr-FR" dirty="0"/>
              <a:t>Les membres de l’Assemblée Générale Ordinaire, après avoir pris connaissance des comptes et du bilan de l’exercice arrêté au 31 décembre 2020 approuvent le rapport financier et affecte le résultat positif d’un montant de 1742,56€ au compte report à nouveau.</a:t>
            </a:r>
          </a:p>
          <a:p>
            <a:r>
              <a:rPr lang="fr-FR" dirty="0"/>
              <a:t>Les membres de l’Assemblée Générale Ordinaire donnent en conséquence, aux membres du Conseil d’Administration quitus entier et sans réserve, pour leur gestion au cours de l’exercice 2020.</a:t>
            </a:r>
          </a:p>
          <a:p>
            <a:r>
              <a:rPr lang="fr-FR" dirty="0"/>
              <a:t> </a:t>
            </a:r>
          </a:p>
        </p:txBody>
      </p:sp>
    </p:spTree>
    <p:extLst>
      <p:ext uri="{BB962C8B-B14F-4D97-AF65-F5344CB8AC3E}">
        <p14:creationId xmlns:p14="http://schemas.microsoft.com/office/powerpoint/2010/main" val="208561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69231"/>
          </a:xfrm>
        </p:spPr>
        <p:txBody>
          <a:bodyPr/>
          <a:lstStyle/>
          <a:p>
            <a:r>
              <a:rPr lang="fr-FR" sz="2400" b="1" dirty="0">
                <a:solidFill>
                  <a:srgbClr val="90C226"/>
                </a:solidFill>
                <a:latin typeface="Trebuchet MS" panose="020B0603020202020204"/>
              </a:rPr>
              <a:t>Présentation des résolutions 2020</a:t>
            </a:r>
            <a:endParaRPr lang="fr-FR" dirty="0"/>
          </a:p>
        </p:txBody>
      </p:sp>
      <p:sp>
        <p:nvSpPr>
          <p:cNvPr id="3" name="Rectangle 2"/>
          <p:cNvSpPr/>
          <p:nvPr/>
        </p:nvSpPr>
        <p:spPr>
          <a:xfrm>
            <a:off x="3048000" y="1251481"/>
            <a:ext cx="6096000" cy="1200329"/>
          </a:xfrm>
          <a:prstGeom prst="rect">
            <a:avLst/>
          </a:prstGeom>
        </p:spPr>
        <p:txBody>
          <a:bodyPr>
            <a:spAutoFit/>
          </a:bodyPr>
          <a:lstStyle/>
          <a:p>
            <a:r>
              <a:rPr lang="fr-FR" b="1" dirty="0"/>
              <a:t>3</a:t>
            </a:r>
            <a:r>
              <a:rPr lang="fr-FR" b="1" baseline="30000" dirty="0"/>
              <a:t>ème</a:t>
            </a:r>
            <a:r>
              <a:rPr lang="fr-FR" b="1" dirty="0"/>
              <a:t> résolution – Formalités</a:t>
            </a:r>
            <a:endParaRPr lang="fr-FR" dirty="0"/>
          </a:p>
          <a:p>
            <a:r>
              <a:rPr lang="fr-FR" dirty="0"/>
              <a:t>Les membres de l’Assemblée Générale donnent pouvoir au Président, ou à toute personne s’y substituant afin de réaliser les formalités.</a:t>
            </a:r>
          </a:p>
        </p:txBody>
      </p:sp>
    </p:spTree>
    <p:extLst>
      <p:ext uri="{BB962C8B-B14F-4D97-AF65-F5344CB8AC3E}">
        <p14:creationId xmlns:p14="http://schemas.microsoft.com/office/powerpoint/2010/main" val="4020153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2670" y="265671"/>
            <a:ext cx="6439929" cy="6439929"/>
          </a:xfrm>
          <a:prstGeom prst="rect">
            <a:avLst/>
          </a:prstGeom>
        </p:spPr>
      </p:pic>
      <p:sp>
        <p:nvSpPr>
          <p:cNvPr id="2" name="Titre 1">
            <a:extLst>
              <a:ext uri="{FF2B5EF4-FFF2-40B4-BE49-F238E27FC236}">
                <a16:creationId xmlns="" xmlns:a16="http://schemas.microsoft.com/office/drawing/2014/main" id="{88F9F6B9-BE21-46BB-BA4A-FD2357BE18D4}"/>
              </a:ext>
            </a:extLst>
          </p:cNvPr>
          <p:cNvSpPr>
            <a:spLocks noGrp="1"/>
          </p:cNvSpPr>
          <p:nvPr>
            <p:ph type="ctrTitle"/>
          </p:nvPr>
        </p:nvSpPr>
        <p:spPr>
          <a:xfrm>
            <a:off x="3089182" y="560172"/>
            <a:ext cx="2814809" cy="1350440"/>
          </a:xfrm>
        </p:spPr>
        <p:txBody>
          <a:bodyPr/>
          <a:lstStyle/>
          <a:p>
            <a:r>
              <a:rPr lang="fr-FR" dirty="0"/>
              <a:t>ASGCA</a:t>
            </a:r>
            <a:br>
              <a:rPr lang="fr-FR" dirty="0"/>
            </a:br>
            <a:r>
              <a:rPr lang="fr-FR" sz="2000" dirty="0"/>
              <a:t>Rapport moral 2021</a:t>
            </a:r>
            <a:endParaRPr lang="fr-FR" sz="3200" dirty="0"/>
          </a:p>
        </p:txBody>
      </p:sp>
    </p:spTree>
    <p:extLst>
      <p:ext uri="{BB962C8B-B14F-4D97-AF65-F5344CB8AC3E}">
        <p14:creationId xmlns:p14="http://schemas.microsoft.com/office/powerpoint/2010/main" val="154375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646" y="428651"/>
            <a:ext cx="5490519" cy="5490519"/>
          </a:xfrm>
          <a:prstGeom prst="rect">
            <a:avLst/>
          </a:prstGeom>
        </p:spPr>
      </p:pic>
      <p:sp>
        <p:nvSpPr>
          <p:cNvPr id="2" name="Titre 1">
            <a:extLst>
              <a:ext uri="{FF2B5EF4-FFF2-40B4-BE49-F238E27FC236}">
                <a16:creationId xmlns="" xmlns:a16="http://schemas.microsoft.com/office/drawing/2014/main" id="{88F9F6B9-BE21-46BB-BA4A-FD2357BE18D4}"/>
              </a:ext>
            </a:extLst>
          </p:cNvPr>
          <p:cNvSpPr>
            <a:spLocks noGrp="1"/>
          </p:cNvSpPr>
          <p:nvPr>
            <p:ph type="ctrTitle"/>
          </p:nvPr>
        </p:nvSpPr>
        <p:spPr>
          <a:xfrm>
            <a:off x="4347729" y="745638"/>
            <a:ext cx="3294869" cy="1385408"/>
          </a:xfrm>
        </p:spPr>
        <p:txBody>
          <a:bodyPr/>
          <a:lstStyle/>
          <a:p>
            <a:r>
              <a:rPr lang="fr-FR" dirty="0"/>
              <a:t>ASGCA</a:t>
            </a:r>
            <a:br>
              <a:rPr lang="fr-FR" dirty="0"/>
            </a:br>
            <a:r>
              <a:rPr lang="fr-FR" sz="2000" dirty="0"/>
              <a:t>Rapport Financier 2021</a:t>
            </a:r>
          </a:p>
        </p:txBody>
      </p:sp>
    </p:spTree>
    <p:extLst>
      <p:ext uri="{BB962C8B-B14F-4D97-AF65-F5344CB8AC3E}">
        <p14:creationId xmlns:p14="http://schemas.microsoft.com/office/powerpoint/2010/main" val="3203854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B5391F-969A-494F-B861-AD2111044815}"/>
              </a:ext>
            </a:extLst>
          </p:cNvPr>
          <p:cNvSpPr>
            <a:spLocks noGrp="1"/>
          </p:cNvSpPr>
          <p:nvPr>
            <p:ph type="title"/>
          </p:nvPr>
        </p:nvSpPr>
        <p:spPr/>
        <p:txBody>
          <a:bodyPr/>
          <a:lstStyle/>
          <a:p>
            <a:r>
              <a:rPr lang="fr-FR" dirty="0"/>
              <a:t>RECETTES</a:t>
            </a:r>
          </a:p>
        </p:txBody>
      </p:sp>
      <p:sp>
        <p:nvSpPr>
          <p:cNvPr id="5" name="Espace réservé du contenu 4">
            <a:extLst>
              <a:ext uri="{FF2B5EF4-FFF2-40B4-BE49-F238E27FC236}">
                <a16:creationId xmlns="" xmlns:a16="http://schemas.microsoft.com/office/drawing/2014/main" id="{6CB23B3A-4F62-4D48-B3D9-AAE902A325F7}"/>
              </a:ext>
            </a:extLst>
          </p:cNvPr>
          <p:cNvSpPr>
            <a:spLocks noGrp="1"/>
          </p:cNvSpPr>
          <p:nvPr>
            <p:ph idx="1"/>
          </p:nvPr>
        </p:nvSpPr>
        <p:spPr/>
        <p:txBody>
          <a:bodyPr>
            <a:normAutofit/>
          </a:bodyPr>
          <a:lstStyle/>
          <a:p>
            <a:r>
              <a:rPr lang="fr-FR" b="1" dirty="0"/>
              <a:t>COTISATIONS 											1740,00€</a:t>
            </a:r>
          </a:p>
          <a:p>
            <a:endParaRPr lang="fr-FR" b="1" dirty="0"/>
          </a:p>
          <a:p>
            <a:endParaRPr lang="fr-FR" b="1" dirty="0"/>
          </a:p>
          <a:p>
            <a:endParaRPr lang="fr-FR" b="1" dirty="0"/>
          </a:p>
          <a:p>
            <a:endParaRPr lang="fr-FR" b="1" dirty="0"/>
          </a:p>
          <a:p>
            <a:endParaRPr lang="fr-FR" dirty="0"/>
          </a:p>
          <a:p>
            <a:pPr lvl="2" algn="ctr"/>
            <a:r>
              <a:rPr lang="fr-FR" sz="2800" dirty="0"/>
              <a:t>TOTAL RECETTES			1740,00€</a:t>
            </a:r>
          </a:p>
        </p:txBody>
      </p:sp>
    </p:spTree>
    <p:extLst>
      <p:ext uri="{BB962C8B-B14F-4D97-AF65-F5344CB8AC3E}">
        <p14:creationId xmlns:p14="http://schemas.microsoft.com/office/powerpoint/2010/main" val="1402942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F46023-7DE3-4628-A118-04AFFB48F8A8}"/>
              </a:ext>
            </a:extLst>
          </p:cNvPr>
          <p:cNvSpPr>
            <a:spLocks noGrp="1"/>
          </p:cNvSpPr>
          <p:nvPr>
            <p:ph type="title"/>
          </p:nvPr>
        </p:nvSpPr>
        <p:spPr/>
        <p:txBody>
          <a:bodyPr/>
          <a:lstStyle/>
          <a:p>
            <a:r>
              <a:rPr lang="fr-FR" dirty="0"/>
              <a:t>DEPENSES</a:t>
            </a:r>
          </a:p>
        </p:txBody>
      </p:sp>
      <p:sp>
        <p:nvSpPr>
          <p:cNvPr id="3" name="Espace réservé du contenu 2">
            <a:extLst>
              <a:ext uri="{FF2B5EF4-FFF2-40B4-BE49-F238E27FC236}">
                <a16:creationId xmlns="" xmlns:a16="http://schemas.microsoft.com/office/drawing/2014/main" id="{D9EB2432-87FF-42D9-BB47-6A1E8E974DBE}"/>
              </a:ext>
            </a:extLst>
          </p:cNvPr>
          <p:cNvSpPr>
            <a:spLocks noGrp="1"/>
          </p:cNvSpPr>
          <p:nvPr>
            <p:ph idx="1"/>
          </p:nvPr>
        </p:nvSpPr>
        <p:spPr/>
        <p:txBody>
          <a:bodyPr>
            <a:normAutofit/>
          </a:bodyPr>
          <a:lstStyle/>
          <a:p>
            <a:pPr marL="0" indent="0">
              <a:buNone/>
            </a:pPr>
            <a:r>
              <a:rPr lang="fr-FR" b="1" dirty="0"/>
              <a:t>MANIFESTATIONS										 100,00€</a:t>
            </a:r>
          </a:p>
          <a:p>
            <a:pPr marL="0" indent="0">
              <a:buNone/>
            </a:pPr>
            <a:r>
              <a:rPr lang="fr-FR" b="1" dirty="0"/>
              <a:t>REPAS ET CONVIVIALITE								  	 133,60€</a:t>
            </a:r>
          </a:p>
          <a:p>
            <a:pPr marL="0" indent="0">
              <a:buNone/>
            </a:pPr>
            <a:r>
              <a:rPr lang="fr-FR" b="1" dirty="0"/>
              <a:t>FRAIS DE DEPLACEMENTS								 	 136,00€</a:t>
            </a:r>
          </a:p>
          <a:p>
            <a:pPr marL="0" indent="0">
              <a:buNone/>
            </a:pPr>
            <a:r>
              <a:rPr lang="fr-FR" b="1" dirty="0"/>
              <a:t>SECRETARIAT ET TELECOM								   87,89€</a:t>
            </a:r>
          </a:p>
          <a:p>
            <a:pPr marL="0" indent="0">
              <a:buNone/>
            </a:pPr>
            <a:r>
              <a:rPr lang="fr-FR" b="1" dirty="0"/>
              <a:t>ASSURANCES											 159,45€</a:t>
            </a:r>
          </a:p>
          <a:p>
            <a:pPr marL="0" indent="0">
              <a:buNone/>
            </a:pPr>
            <a:endParaRPr lang="fr-FR" b="1" dirty="0"/>
          </a:p>
          <a:p>
            <a:pPr marL="0" indent="0">
              <a:buNone/>
            </a:pPr>
            <a:endParaRPr lang="fr-FR" dirty="0"/>
          </a:p>
          <a:p>
            <a:pPr marL="0" indent="0">
              <a:buNone/>
            </a:pPr>
            <a:endParaRPr lang="fr-FR" dirty="0"/>
          </a:p>
          <a:p>
            <a:pPr marL="0" indent="0">
              <a:buNone/>
            </a:pPr>
            <a:r>
              <a:rPr lang="fr-FR" dirty="0"/>
              <a:t>			</a:t>
            </a:r>
            <a:r>
              <a:rPr lang="fr-FR" sz="2800" dirty="0"/>
              <a:t>TOTAL DEPENSES			 616,94€</a:t>
            </a:r>
          </a:p>
        </p:txBody>
      </p:sp>
    </p:spTree>
    <p:extLst>
      <p:ext uri="{BB962C8B-B14F-4D97-AF65-F5344CB8AC3E}">
        <p14:creationId xmlns:p14="http://schemas.microsoft.com/office/powerpoint/2010/main" val="3533074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CB54B0-EE15-4433-95C4-17E32CB3D20C}"/>
              </a:ext>
            </a:extLst>
          </p:cNvPr>
          <p:cNvSpPr>
            <a:spLocks noGrp="1"/>
          </p:cNvSpPr>
          <p:nvPr>
            <p:ph type="title"/>
          </p:nvPr>
        </p:nvSpPr>
        <p:spPr/>
        <p:txBody>
          <a:bodyPr/>
          <a:lstStyle/>
          <a:p>
            <a:r>
              <a:rPr lang="fr-FR" dirty="0"/>
              <a:t>RESULTAT DE L’EXERCICE 2021</a:t>
            </a:r>
          </a:p>
        </p:txBody>
      </p:sp>
      <p:sp>
        <p:nvSpPr>
          <p:cNvPr id="3" name="Espace réservé du contenu 2">
            <a:extLst>
              <a:ext uri="{FF2B5EF4-FFF2-40B4-BE49-F238E27FC236}">
                <a16:creationId xmlns="" xmlns:a16="http://schemas.microsoft.com/office/drawing/2014/main" id="{27CACB4A-6D94-40BE-8695-75D0CC0E91DB}"/>
              </a:ext>
            </a:extLst>
          </p:cNvPr>
          <p:cNvSpPr>
            <a:spLocks noGrp="1"/>
          </p:cNvSpPr>
          <p:nvPr>
            <p:ph idx="1"/>
          </p:nvPr>
        </p:nvSpPr>
        <p:spPr/>
        <p:txBody>
          <a:bodyPr>
            <a:normAutofit/>
          </a:bodyPr>
          <a:lstStyle/>
          <a:p>
            <a:pPr marL="0" indent="0">
              <a:buNone/>
            </a:pPr>
            <a:endParaRPr lang="fr-FR" b="1" dirty="0"/>
          </a:p>
          <a:p>
            <a:endParaRPr lang="fr-FR" b="1" dirty="0"/>
          </a:p>
          <a:p>
            <a:r>
              <a:rPr lang="fr-FR" b="1" dirty="0"/>
              <a:t>RECETTES												</a:t>
            </a:r>
            <a:r>
              <a:rPr lang="fr-FR" sz="1800" dirty="0"/>
              <a:t> </a:t>
            </a:r>
            <a:r>
              <a:rPr lang="fr-FR" dirty="0"/>
              <a:t>1740</a:t>
            </a:r>
            <a:r>
              <a:rPr lang="fr-FR" sz="1800" dirty="0"/>
              <a:t>,00€</a:t>
            </a:r>
            <a:endParaRPr lang="fr-FR" b="1" dirty="0"/>
          </a:p>
          <a:p>
            <a:r>
              <a:rPr lang="fr-FR" b="1" dirty="0"/>
              <a:t>DEPENSES											</a:t>
            </a:r>
            <a:r>
              <a:rPr lang="fr-FR" sz="1800" dirty="0"/>
              <a:t> </a:t>
            </a:r>
            <a:r>
              <a:rPr lang="fr-FR" dirty="0"/>
              <a:t> 616,94€</a:t>
            </a:r>
            <a:r>
              <a:rPr lang="fr-FR" sz="1800" dirty="0"/>
              <a:t>€</a:t>
            </a:r>
            <a:endParaRPr lang="fr-FR" b="1" dirty="0">
              <a:solidFill>
                <a:schemeClr val="tx1"/>
              </a:solidFill>
            </a:endParaRPr>
          </a:p>
          <a:p>
            <a:r>
              <a:rPr lang="fr-FR" b="1" dirty="0"/>
              <a:t>RESULTAT DE L’EXERCICE								 1123,06€€</a:t>
            </a:r>
          </a:p>
          <a:p>
            <a:endParaRPr lang="fr-FR" b="1" dirty="0">
              <a:solidFill>
                <a:schemeClr val="tx1"/>
              </a:solidFill>
            </a:endParaRPr>
          </a:p>
          <a:p>
            <a:pPr marL="0" indent="0">
              <a:buNone/>
            </a:pPr>
            <a:r>
              <a:rPr lang="fr-FR" b="1" dirty="0"/>
              <a:t>		</a:t>
            </a:r>
          </a:p>
        </p:txBody>
      </p:sp>
    </p:spTree>
    <p:extLst>
      <p:ext uri="{BB962C8B-B14F-4D97-AF65-F5344CB8AC3E}">
        <p14:creationId xmlns:p14="http://schemas.microsoft.com/office/powerpoint/2010/main" val="2299000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CB54B0-EE15-4433-95C4-17E32CB3D20C}"/>
              </a:ext>
            </a:extLst>
          </p:cNvPr>
          <p:cNvSpPr>
            <a:spLocks noGrp="1"/>
          </p:cNvSpPr>
          <p:nvPr>
            <p:ph type="title"/>
          </p:nvPr>
        </p:nvSpPr>
        <p:spPr/>
        <p:txBody>
          <a:bodyPr/>
          <a:lstStyle/>
          <a:p>
            <a:r>
              <a:rPr lang="fr-FR" dirty="0"/>
              <a:t>COMPTE BANCAIRE CREDIT AGRICOLE </a:t>
            </a:r>
          </a:p>
        </p:txBody>
      </p:sp>
      <p:sp>
        <p:nvSpPr>
          <p:cNvPr id="3" name="Espace réservé du contenu 2">
            <a:extLst>
              <a:ext uri="{FF2B5EF4-FFF2-40B4-BE49-F238E27FC236}">
                <a16:creationId xmlns="" xmlns:a16="http://schemas.microsoft.com/office/drawing/2014/main" id="{27CACB4A-6D94-40BE-8695-75D0CC0E91DB}"/>
              </a:ext>
            </a:extLst>
          </p:cNvPr>
          <p:cNvSpPr>
            <a:spLocks noGrp="1"/>
          </p:cNvSpPr>
          <p:nvPr>
            <p:ph idx="1"/>
          </p:nvPr>
        </p:nvSpPr>
        <p:spPr>
          <a:xfrm>
            <a:off x="2854255" y="1540189"/>
            <a:ext cx="8915400" cy="3777622"/>
          </a:xfrm>
        </p:spPr>
        <p:txBody>
          <a:bodyPr>
            <a:normAutofit/>
          </a:bodyPr>
          <a:lstStyle/>
          <a:p>
            <a:pPr marL="0" indent="0">
              <a:buNone/>
            </a:pPr>
            <a:r>
              <a:rPr lang="fr-FR" dirty="0"/>
              <a:t>		</a:t>
            </a:r>
            <a:r>
              <a:rPr lang="fr-FR" b="1" dirty="0"/>
              <a:t>SOLDE DE DEPART	AU 01/01/2021	      5 137,02€</a:t>
            </a:r>
          </a:p>
          <a:p>
            <a:pPr marL="0" indent="0">
              <a:buNone/>
            </a:pPr>
            <a:endParaRPr lang="fr-FR" b="1" dirty="0"/>
          </a:p>
          <a:p>
            <a:r>
              <a:rPr lang="fr-FR" b="1" dirty="0">
                <a:solidFill>
                  <a:schemeClr val="tx1"/>
                </a:solidFill>
              </a:rPr>
              <a:t>		RESULTAT DE L’EXERCICE					</a:t>
            </a:r>
            <a:r>
              <a:rPr lang="fr-FR" b="1" dirty="0"/>
              <a:t> 1123,06€</a:t>
            </a:r>
          </a:p>
          <a:p>
            <a:endParaRPr lang="fr-FR" b="1" dirty="0">
              <a:solidFill>
                <a:schemeClr val="tx1"/>
              </a:solidFill>
            </a:endParaRPr>
          </a:p>
          <a:p>
            <a:pPr marL="0" indent="0">
              <a:buNone/>
            </a:pPr>
            <a:r>
              <a:rPr lang="fr-FR" b="1" dirty="0">
                <a:solidFill>
                  <a:schemeClr val="tx1"/>
                </a:solidFill>
              </a:rPr>
              <a:t>		EN INSTANCE DE REGLEMENT				100,00€</a:t>
            </a:r>
            <a:endParaRPr lang="fr-FR" b="1" dirty="0"/>
          </a:p>
          <a:p>
            <a:endParaRPr lang="fr-FR" b="1" dirty="0">
              <a:solidFill>
                <a:schemeClr val="tx1"/>
              </a:solidFill>
            </a:endParaRPr>
          </a:p>
          <a:p>
            <a:pPr marL="0" indent="0">
              <a:buNone/>
            </a:pPr>
            <a:r>
              <a:rPr lang="fr-FR" b="1" dirty="0"/>
              <a:t>		</a:t>
            </a:r>
            <a:r>
              <a:rPr lang="fr-FR" sz="2000" b="1" dirty="0"/>
              <a:t>NOUVEAU SOLDE AU 31/12/2021		 6 360,08€</a:t>
            </a:r>
          </a:p>
        </p:txBody>
      </p:sp>
    </p:spTree>
    <p:extLst>
      <p:ext uri="{BB962C8B-B14F-4D97-AF65-F5344CB8AC3E}">
        <p14:creationId xmlns:p14="http://schemas.microsoft.com/office/powerpoint/2010/main" val="707333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69231"/>
          </a:xfrm>
        </p:spPr>
        <p:txBody>
          <a:bodyPr/>
          <a:lstStyle/>
          <a:p>
            <a:r>
              <a:rPr lang="fr-FR" sz="2400" b="1" dirty="0">
                <a:solidFill>
                  <a:srgbClr val="90C226"/>
                </a:solidFill>
                <a:latin typeface="Trebuchet MS" panose="020B0603020202020204"/>
              </a:rPr>
              <a:t>Présentation des résolutions 2020</a:t>
            </a:r>
            <a:endParaRPr lang="fr-FR" dirty="0"/>
          </a:p>
        </p:txBody>
      </p:sp>
      <p:sp>
        <p:nvSpPr>
          <p:cNvPr id="3" name="Rectangle 2"/>
          <p:cNvSpPr/>
          <p:nvPr/>
        </p:nvSpPr>
        <p:spPr>
          <a:xfrm>
            <a:off x="3048000" y="1251481"/>
            <a:ext cx="6096000" cy="5078313"/>
          </a:xfrm>
          <a:prstGeom prst="rect">
            <a:avLst/>
          </a:prstGeom>
        </p:spPr>
        <p:txBody>
          <a:bodyPr>
            <a:spAutoFit/>
          </a:bodyPr>
          <a:lstStyle/>
          <a:p>
            <a:r>
              <a:rPr lang="fr-FR" b="1" dirty="0"/>
              <a:t>1</a:t>
            </a:r>
            <a:r>
              <a:rPr lang="fr-FR" b="1" baseline="30000" dirty="0"/>
              <a:t>ère</a:t>
            </a:r>
            <a:r>
              <a:rPr lang="fr-FR" b="1" dirty="0"/>
              <a:t> résolution – Approbation du rapport moral</a:t>
            </a:r>
            <a:endParaRPr lang="fr-FR" dirty="0"/>
          </a:p>
          <a:p>
            <a:r>
              <a:rPr lang="fr-FR" dirty="0"/>
              <a:t>Les membres de l’Assemblée Générale Ordinaire, après avoir pris connaissance du rapport moral du Conseil d’Administration approuvent le dit rapport.</a:t>
            </a:r>
          </a:p>
          <a:p>
            <a:r>
              <a:rPr lang="fr-FR" dirty="0"/>
              <a:t> </a:t>
            </a:r>
          </a:p>
          <a:p>
            <a:r>
              <a:rPr lang="fr-FR" b="1" dirty="0"/>
              <a:t>2</a:t>
            </a:r>
            <a:r>
              <a:rPr lang="fr-FR" b="1" baseline="30000" dirty="0"/>
              <a:t>ème</a:t>
            </a:r>
            <a:r>
              <a:rPr lang="fr-FR" b="1" dirty="0"/>
              <a:t> résolution – Approbation des comptes – Quitus aux Administrateurs</a:t>
            </a:r>
            <a:endParaRPr lang="fr-FR" dirty="0"/>
          </a:p>
          <a:p>
            <a:r>
              <a:rPr lang="fr-FR" dirty="0"/>
              <a:t>Les membres de l’Assemblée Générale Ordinaire, après avoir pris connaissance des comptes et du bilan de l’exercice arrêté au 31 décembre 2021approuvent le rapport financier et affecte le résultat positif d’un montant de 1123,06€ au compte report à nouveau.</a:t>
            </a:r>
          </a:p>
          <a:p>
            <a:r>
              <a:rPr lang="fr-FR" dirty="0"/>
              <a:t>Les membres de l’Assemblée Générale Ordinaire donnent en conséquence, aux membres du Conseil d’Administration quitus entier et sans réserve, pour leur gestion au cours de l’exercice 2021.</a:t>
            </a:r>
          </a:p>
          <a:p>
            <a:r>
              <a:rPr lang="fr-FR" dirty="0"/>
              <a:t> </a:t>
            </a:r>
          </a:p>
        </p:txBody>
      </p:sp>
    </p:spTree>
    <p:extLst>
      <p:ext uri="{BB962C8B-B14F-4D97-AF65-F5344CB8AC3E}">
        <p14:creationId xmlns:p14="http://schemas.microsoft.com/office/powerpoint/2010/main" val="1022675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69231"/>
          </a:xfrm>
        </p:spPr>
        <p:txBody>
          <a:bodyPr/>
          <a:lstStyle/>
          <a:p>
            <a:r>
              <a:rPr lang="fr-FR" sz="2400" b="1" dirty="0">
                <a:solidFill>
                  <a:srgbClr val="90C226"/>
                </a:solidFill>
                <a:latin typeface="Trebuchet MS" panose="020B0603020202020204"/>
              </a:rPr>
              <a:t>Présentation des résolutions 2020</a:t>
            </a:r>
            <a:endParaRPr lang="fr-FR" dirty="0"/>
          </a:p>
        </p:txBody>
      </p:sp>
      <p:sp>
        <p:nvSpPr>
          <p:cNvPr id="3" name="Rectangle 2"/>
          <p:cNvSpPr/>
          <p:nvPr/>
        </p:nvSpPr>
        <p:spPr>
          <a:xfrm>
            <a:off x="3048000" y="1251481"/>
            <a:ext cx="6096000" cy="5078313"/>
          </a:xfrm>
          <a:prstGeom prst="rect">
            <a:avLst/>
          </a:prstGeom>
        </p:spPr>
        <p:txBody>
          <a:bodyPr>
            <a:spAutoFit/>
          </a:bodyPr>
          <a:lstStyle/>
          <a:p>
            <a:r>
              <a:rPr lang="fr-FR" b="1" dirty="0"/>
              <a:t>3</a:t>
            </a:r>
            <a:r>
              <a:rPr lang="fr-FR" b="1" baseline="30000" dirty="0"/>
              <a:t>ème</a:t>
            </a:r>
            <a:r>
              <a:rPr lang="fr-FR" b="1" dirty="0"/>
              <a:t> résolution – Elections</a:t>
            </a:r>
            <a:endParaRPr lang="fr-FR" dirty="0"/>
          </a:p>
          <a:p>
            <a:r>
              <a:rPr lang="fr-FR" dirty="0"/>
              <a:t>Les Administrateurs sortants en 2021 sont  renouvelables à la présente Assemblée Générale</a:t>
            </a:r>
          </a:p>
          <a:p>
            <a:r>
              <a:rPr lang="fr-FR" dirty="0"/>
              <a:t>Le mandat des Administrateurs ci-après est prorogé d’un an : M. Daniel DUGUET, Mme GODET Jacqueline, M. Serge HELLER, M. LEFEVRE Pascal, Mme METERON Marie-Christine, M. RIQUET Didier, M. THIBAUDEAU Christian, M. TRICARD Pascal, </a:t>
            </a:r>
          </a:p>
          <a:p>
            <a:r>
              <a:rPr lang="fr-FR" b="1" dirty="0"/>
              <a:t>4</a:t>
            </a:r>
            <a:r>
              <a:rPr lang="fr-FR" b="1" baseline="30000" dirty="0"/>
              <a:t>ème</a:t>
            </a:r>
            <a:r>
              <a:rPr lang="fr-FR" b="1" dirty="0"/>
              <a:t> résolution – Cotisation</a:t>
            </a:r>
            <a:endParaRPr lang="fr-FR" dirty="0"/>
          </a:p>
          <a:p>
            <a:r>
              <a:rPr lang="fr-FR" dirty="0"/>
              <a:t>Le montant de la cotisation pour 2022 est reconduit à  20 euros. Tout versement effectué entre le 01 octobre et le 31 décembre 2021 couvrira l’exercice 2022.</a:t>
            </a:r>
          </a:p>
          <a:p>
            <a:r>
              <a:rPr lang="fr-FR" b="1" dirty="0"/>
              <a:t>5</a:t>
            </a:r>
            <a:r>
              <a:rPr lang="fr-FR" b="1" baseline="30000" dirty="0"/>
              <a:t>ème</a:t>
            </a:r>
            <a:r>
              <a:rPr lang="fr-FR" b="1" dirty="0"/>
              <a:t> résolution – Formalités</a:t>
            </a:r>
            <a:endParaRPr lang="fr-FR" dirty="0"/>
          </a:p>
          <a:p>
            <a:r>
              <a:rPr lang="fr-FR" dirty="0"/>
              <a:t>Les membres de l’Assemblée Générale donnent pouvoir au Président, ou à toute personne s’y substituant afin de réaliser les formalités.</a:t>
            </a:r>
          </a:p>
          <a:p>
            <a:r>
              <a:rPr lang="fr-FR" dirty="0"/>
              <a:t> </a:t>
            </a:r>
          </a:p>
        </p:txBody>
      </p:sp>
    </p:spTree>
    <p:extLst>
      <p:ext uri="{BB962C8B-B14F-4D97-AF65-F5344CB8AC3E}">
        <p14:creationId xmlns:p14="http://schemas.microsoft.com/office/powerpoint/2010/main" val="1565195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5312" y="2971894"/>
            <a:ext cx="8911687" cy="1280890"/>
          </a:xfrm>
        </p:spPr>
        <p:txBody>
          <a:bodyPr anchor="ctr"/>
          <a:lstStyle/>
          <a:p>
            <a:pPr algn="ctr"/>
            <a:r>
              <a:rPr lang="fr-FR" sz="2400" b="1" dirty="0">
                <a:solidFill>
                  <a:srgbClr val="90C226"/>
                </a:solidFill>
                <a:latin typeface="Trebuchet MS" panose="020B0603020202020204"/>
              </a:rPr>
              <a:t>Intervention de Maître BIENNER à Niort</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a:t>
            </a:r>
            <a:r>
              <a:rPr lang="fr-FR" sz="2400" b="1" i="1" dirty="0">
                <a:solidFill>
                  <a:srgbClr val="90C226"/>
                </a:solidFill>
                <a:latin typeface="Trebuchet MS" panose="020B0603020202020204"/>
              </a:rPr>
              <a:t>Donner de son vivant</a:t>
            </a:r>
            <a:r>
              <a:rPr lang="fr-FR" sz="2400" b="1" dirty="0">
                <a:solidFill>
                  <a:srgbClr val="90C226"/>
                </a:solidFill>
                <a:latin typeface="Trebuchet MS" panose="020B0603020202020204"/>
              </a:rPr>
              <a:t> »</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7206" y="424506"/>
            <a:ext cx="2247900" cy="2038350"/>
          </a:xfrm>
          <a:prstGeom prst="rect">
            <a:avLst/>
          </a:prstGeom>
        </p:spPr>
      </p:pic>
    </p:spTree>
    <p:extLst>
      <p:ext uri="{BB962C8B-B14F-4D97-AF65-F5344CB8AC3E}">
        <p14:creationId xmlns:p14="http://schemas.microsoft.com/office/powerpoint/2010/main" val="3971682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b="1" dirty="0">
                <a:solidFill>
                  <a:srgbClr val="90C226"/>
                </a:solidFill>
                <a:latin typeface="Trebuchet MS" panose="020B0603020202020204"/>
              </a:rPr>
              <a:t>Questions / Réponses</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2924" y="1539667"/>
            <a:ext cx="7002161" cy="4956586"/>
          </a:xfrm>
          <a:prstGeom prst="rect">
            <a:avLst/>
          </a:prstGeom>
        </p:spPr>
      </p:pic>
    </p:spTree>
    <p:extLst>
      <p:ext uri="{BB962C8B-B14F-4D97-AF65-F5344CB8AC3E}">
        <p14:creationId xmlns:p14="http://schemas.microsoft.com/office/powerpoint/2010/main" val="1024813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603328"/>
          </a:xfrm>
        </p:spPr>
        <p:txBody>
          <a:bodyPr/>
          <a:lstStyle/>
          <a:p>
            <a:r>
              <a:rPr lang="fr-FR" sz="2200" b="1" dirty="0">
                <a:solidFill>
                  <a:srgbClr val="90C226"/>
                </a:solidFill>
                <a:latin typeface="Trebuchet MS" panose="020B0603020202020204"/>
              </a:rPr>
              <a:t>Renouvellement des membres du Conseil d’Administration</a:t>
            </a:r>
            <a:endParaRPr lang="fr-FR" dirty="0"/>
          </a:p>
        </p:txBody>
      </p:sp>
      <p:sp>
        <p:nvSpPr>
          <p:cNvPr id="3" name="Rectangle 2"/>
          <p:cNvSpPr/>
          <p:nvPr/>
        </p:nvSpPr>
        <p:spPr>
          <a:xfrm>
            <a:off x="3048000" y="-7397040"/>
            <a:ext cx="6096000" cy="307777"/>
          </a:xfrm>
          <a:prstGeom prst="rect">
            <a:avLst/>
          </a:prstGeom>
        </p:spPr>
        <p:txBody>
          <a:bodyPr>
            <a:spAutoFit/>
          </a:bodyPr>
          <a:lstStyle/>
          <a:p>
            <a:pPr lvl="0">
              <a:spcBef>
                <a:spcPts val="1000"/>
              </a:spcBef>
              <a:buClr>
                <a:srgbClr val="90C226"/>
              </a:buClr>
              <a:buSzPct val="80000"/>
            </a:pPr>
            <a:r>
              <a:rPr lang="fr-FR" sz="1400" dirty="0">
                <a:solidFill>
                  <a:prstClr val="black">
                    <a:lumMod val="75000"/>
                    <a:lumOff val="25000"/>
                  </a:prstClr>
                </a:solidFill>
                <a:latin typeface="Trebuchet MS" panose="020B0603020202020204"/>
              </a:rPr>
              <a:t>	</a:t>
            </a:r>
          </a:p>
        </p:txBody>
      </p:sp>
      <p:sp>
        <p:nvSpPr>
          <p:cNvPr id="4" name="Rectangle 3"/>
          <p:cNvSpPr/>
          <p:nvPr/>
        </p:nvSpPr>
        <p:spPr>
          <a:xfrm>
            <a:off x="3048000" y="1251481"/>
            <a:ext cx="6096000" cy="3744615"/>
          </a:xfrm>
          <a:prstGeom prst="rect">
            <a:avLst/>
          </a:prstGeom>
        </p:spPr>
        <p:txBody>
          <a:bodyPr>
            <a:spAutoFit/>
          </a:bodyPr>
          <a:lstStyle/>
          <a:p>
            <a:pPr marL="342900" lvl="0" indent="-342900">
              <a:spcBef>
                <a:spcPts val="1000"/>
              </a:spcBef>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Sont renouvelables :</a:t>
            </a:r>
          </a:p>
          <a:p>
            <a:pPr lvl="0">
              <a:spcBef>
                <a:spcPts val="1000"/>
              </a:spcBef>
              <a:buClr>
                <a:srgbClr val="90C226"/>
              </a:buClr>
              <a:buSzPct val="80000"/>
            </a:pPr>
            <a:r>
              <a:rPr lang="fr-FR" sz="1400" dirty="0">
                <a:solidFill>
                  <a:prstClr val="black">
                    <a:lumMod val="75000"/>
                    <a:lumOff val="25000"/>
                  </a:prstClr>
                </a:solidFill>
                <a:latin typeface="Trebuchet MS" panose="020B0603020202020204"/>
              </a:rPr>
              <a:t>	DUGUET Daniel</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GODET Jacqueline</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HELLER Serge</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LEFEVRE Pascal</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METERON Marie-Christine</a:t>
            </a:r>
          </a:p>
          <a:p>
            <a:pPr lvl="0">
              <a:spcBef>
                <a:spcPts val="1000"/>
              </a:spcBef>
              <a:buClr>
                <a:srgbClr val="90C226"/>
              </a:buClr>
              <a:buSzPct val="80000"/>
            </a:pPr>
            <a:r>
              <a:rPr lang="fr-FR" sz="1400" dirty="0">
                <a:solidFill>
                  <a:prstClr val="black">
                    <a:lumMod val="75000"/>
                    <a:lumOff val="25000"/>
                  </a:prstClr>
                </a:solidFill>
                <a:latin typeface="Trebuchet MS" panose="020B0603020202020204"/>
              </a:rPr>
              <a:t>	RIQUET Didier</a:t>
            </a:r>
          </a:p>
          <a:p>
            <a:pPr lvl="0">
              <a:spcBef>
                <a:spcPts val="1000"/>
              </a:spcBef>
              <a:buClr>
                <a:srgbClr val="90C226"/>
              </a:buClr>
              <a:buSzPct val="80000"/>
            </a:pPr>
            <a:r>
              <a:rPr lang="fr-FR" sz="1400" dirty="0">
                <a:solidFill>
                  <a:prstClr val="black">
                    <a:lumMod val="75000"/>
                    <a:lumOff val="25000"/>
                  </a:prstClr>
                </a:solidFill>
                <a:latin typeface="Trebuchet MS" panose="020B0603020202020204"/>
              </a:rPr>
              <a:t>	THIBAUDEAU Christian </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TRICARD Pascal</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Sont candidats :</a:t>
            </a:r>
          </a:p>
          <a:p>
            <a:pPr>
              <a:spcBef>
                <a:spcPts val="1000"/>
              </a:spcBef>
              <a:buClr>
                <a:srgbClr val="90C226"/>
              </a:buClr>
              <a:buSzPct val="80000"/>
            </a:pPr>
            <a:r>
              <a:rPr lang="fr-FR" sz="1400" dirty="0">
                <a:solidFill>
                  <a:prstClr val="black">
                    <a:lumMod val="75000"/>
                    <a:lumOff val="25000"/>
                  </a:prstClr>
                </a:solidFill>
                <a:latin typeface="Trebuchet MS" panose="020B0603020202020204"/>
              </a:rPr>
              <a:t>	Luc RAVIGNON</a:t>
            </a:r>
          </a:p>
        </p:txBody>
      </p:sp>
    </p:spTree>
    <p:extLst>
      <p:ext uri="{BB962C8B-B14F-4D97-AF65-F5344CB8AC3E}">
        <p14:creationId xmlns:p14="http://schemas.microsoft.com/office/powerpoint/2010/main" val="2355037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70502" y="241799"/>
            <a:ext cx="8911687" cy="372668"/>
          </a:xfrm>
        </p:spPr>
        <p:txBody>
          <a:bodyPr>
            <a:normAutofit fontScale="90000"/>
          </a:bodyPr>
          <a:lstStyle/>
          <a:p>
            <a:r>
              <a:rPr lang="fr-FR" sz="2400" b="1" dirty="0">
                <a:solidFill>
                  <a:srgbClr val="90C226"/>
                </a:solidFill>
                <a:latin typeface="Trebuchet MS" panose="020B0603020202020204"/>
              </a:rPr>
              <a:t>Nos projets 2022</a:t>
            </a:r>
            <a:endParaRPr lang="fr-FR" dirty="0"/>
          </a:p>
        </p:txBody>
      </p:sp>
      <p:sp>
        <p:nvSpPr>
          <p:cNvPr id="3" name="Rectangle 2"/>
          <p:cNvSpPr/>
          <p:nvPr/>
        </p:nvSpPr>
        <p:spPr>
          <a:xfrm>
            <a:off x="2438400" y="614467"/>
            <a:ext cx="6722076" cy="8561318"/>
          </a:xfrm>
          <a:prstGeom prst="rect">
            <a:avLst/>
          </a:prstGeom>
        </p:spPr>
        <p:txBody>
          <a:bodyPr wrap="square">
            <a:spAutoFit/>
          </a:bodyPr>
          <a:lstStyle/>
          <a:p>
            <a:pPr marL="342900" indent="-342900">
              <a:spcBef>
                <a:spcPts val="1000"/>
              </a:spcBef>
              <a:buClr>
                <a:srgbClr val="90C226"/>
              </a:buClr>
              <a:buSzPct val="80000"/>
              <a:buFont typeface="Wingdings 3" charset="2"/>
              <a:buChar char=""/>
            </a:pPr>
            <a:endParaRPr lang="fr-FR" dirty="0">
              <a:latin typeface="Trebuchet MS" panose="020B0603020202020204" pitchFamily="34" charset="0"/>
            </a:endParaRPr>
          </a:p>
          <a:p>
            <a:pPr marL="342900" indent="-342900">
              <a:spcBef>
                <a:spcPts val="1000"/>
              </a:spcBef>
              <a:buClr>
                <a:srgbClr val="90C226"/>
              </a:buClr>
              <a:buSzPct val="80000"/>
              <a:buFont typeface="Wingdings 3" charset="2"/>
              <a:buChar char=""/>
            </a:pPr>
            <a:r>
              <a:rPr lang="fr-FR" dirty="0">
                <a:latin typeface="Trebuchet MS" panose="020B0603020202020204" pitchFamily="34" charset="0"/>
              </a:rPr>
              <a:t>Séjour Puy du Fou – 23 et 24 septembre 2022 comprenant:</a:t>
            </a:r>
          </a:p>
          <a:p>
            <a:pPr>
              <a:spcBef>
                <a:spcPts val="1000"/>
              </a:spcBef>
              <a:buClr>
                <a:srgbClr val="90C226"/>
              </a:buClr>
              <a:buSzPct val="80000"/>
            </a:pPr>
            <a:r>
              <a:rPr lang="fr-FR" dirty="0">
                <a:latin typeface="Trebuchet MS" panose="020B0603020202020204" pitchFamily="34" charset="0"/>
              </a:rPr>
              <a:t>	- 2 jours sur le parc</a:t>
            </a:r>
          </a:p>
          <a:p>
            <a:pPr>
              <a:spcBef>
                <a:spcPts val="1000"/>
              </a:spcBef>
              <a:buClr>
                <a:srgbClr val="90C226"/>
              </a:buClr>
              <a:buSzPct val="80000"/>
            </a:pPr>
            <a:r>
              <a:rPr lang="fr-FR" dirty="0">
                <a:latin typeface="Trebuchet MS" panose="020B0603020202020204" pitchFamily="34" charset="0"/>
              </a:rPr>
              <a:t>	- une nuit d’hôtel et petit déjeuner</a:t>
            </a:r>
          </a:p>
          <a:p>
            <a:pPr>
              <a:spcBef>
                <a:spcPts val="1000"/>
              </a:spcBef>
              <a:buClr>
                <a:srgbClr val="90C226"/>
              </a:buClr>
              <a:buSzPct val="80000"/>
            </a:pPr>
            <a:r>
              <a:rPr lang="fr-FR" dirty="0">
                <a:latin typeface="Trebuchet MS" panose="020B0603020202020204" pitchFamily="34" charset="0"/>
              </a:rPr>
              <a:t>	- spectacle Noces de Feu</a:t>
            </a:r>
          </a:p>
          <a:p>
            <a:pPr>
              <a:spcBef>
                <a:spcPts val="1000"/>
              </a:spcBef>
              <a:buClr>
                <a:srgbClr val="90C226"/>
              </a:buClr>
              <a:buSzPct val="80000"/>
            </a:pPr>
            <a:r>
              <a:rPr lang="fr-FR" dirty="0">
                <a:latin typeface="Trebuchet MS" panose="020B0603020202020204" pitchFamily="34" charset="0"/>
              </a:rPr>
              <a:t>		</a:t>
            </a:r>
            <a:r>
              <a:rPr lang="fr-FR" sz="1400" dirty="0">
                <a:latin typeface="Trebuchet MS" panose="020B0603020202020204" pitchFamily="34" charset="0"/>
              </a:rPr>
              <a:t>- avec une participation financière exceptionnelle de l’association</a:t>
            </a:r>
          </a:p>
          <a:p>
            <a:pPr>
              <a:spcBef>
                <a:spcPts val="1000"/>
              </a:spcBef>
              <a:buClr>
                <a:srgbClr val="90C226"/>
              </a:buClr>
              <a:buSzPct val="80000"/>
            </a:pPr>
            <a:endParaRPr lang="fr-FR" sz="1400" dirty="0">
              <a:latin typeface="Trebuchet MS" panose="020B0603020202020204" pitchFamily="34" charset="0"/>
            </a:endParaRPr>
          </a:p>
          <a:p>
            <a:pPr marL="342900" indent="-342900">
              <a:spcBef>
                <a:spcPts val="1000"/>
              </a:spcBef>
              <a:buClr>
                <a:srgbClr val="90C226"/>
              </a:buClr>
              <a:buSzPct val="80000"/>
              <a:buFont typeface="Wingdings 3" charset="2"/>
              <a:buChar char=""/>
            </a:pPr>
            <a:r>
              <a:rPr lang="fr-FR" dirty="0">
                <a:latin typeface="Trebuchet MS" panose="020B0603020202020204" pitchFamily="34" charset="0"/>
              </a:rPr>
              <a:t>Visite de Venise en immersion  aux Bassins des Lumières (base sous-marine de Bordeaux) – jeudi 16 juin 2022</a:t>
            </a:r>
          </a:p>
          <a:p>
            <a:pPr marL="342900" indent="-342900">
              <a:spcBef>
                <a:spcPts val="1000"/>
              </a:spcBef>
              <a:buClr>
                <a:srgbClr val="90C226"/>
              </a:buClr>
              <a:buSzPct val="80000"/>
              <a:buFont typeface="Wingdings 3" charset="2"/>
              <a:buChar char=""/>
            </a:pPr>
            <a:endParaRPr lang="fr-FR" dirty="0">
              <a:latin typeface="Trebuchet MS" panose="020B0603020202020204" pitchFamily="34" charset="0"/>
            </a:endParaRPr>
          </a:p>
          <a:p>
            <a:pPr marL="342900" indent="-342900">
              <a:spcBef>
                <a:spcPts val="1000"/>
              </a:spcBef>
              <a:buClr>
                <a:srgbClr val="90C226"/>
              </a:buClr>
              <a:buSzPct val="80000"/>
              <a:buFont typeface="Wingdings 3" charset="2"/>
              <a:buChar char=""/>
            </a:pPr>
            <a:r>
              <a:rPr lang="fr-FR" dirty="0">
                <a:solidFill>
                  <a:prstClr val="black">
                    <a:lumMod val="75000"/>
                    <a:lumOff val="25000"/>
                  </a:prstClr>
                </a:solidFill>
                <a:latin typeface="Trebuchet MS" panose="020B0603020202020204"/>
              </a:rPr>
              <a:t>Visite de la Maison de Georges Sand à Nohant dans l’Indre</a:t>
            </a:r>
          </a:p>
          <a:p>
            <a:pPr>
              <a:spcBef>
                <a:spcPts val="1000"/>
              </a:spcBef>
              <a:buClr>
                <a:srgbClr val="90C226"/>
              </a:buClr>
              <a:buSzPct val="80000"/>
            </a:pPr>
            <a:r>
              <a:rPr lang="fr-FR" dirty="0">
                <a:solidFill>
                  <a:prstClr val="black">
                    <a:lumMod val="75000"/>
                    <a:lumOff val="25000"/>
                  </a:prstClr>
                </a:solidFill>
                <a:latin typeface="Trebuchet MS" panose="020B0603020202020204"/>
              </a:rPr>
              <a:t>		période prévue octobre 2022</a:t>
            </a:r>
          </a:p>
          <a:p>
            <a:pPr marL="342900" indent="-342900">
              <a:spcBef>
                <a:spcPts val="1000"/>
              </a:spcBef>
              <a:buClr>
                <a:srgbClr val="90C226"/>
              </a:buClr>
              <a:buSzPct val="80000"/>
              <a:buFont typeface="Wingdings 3" charset="2"/>
              <a:buChar char=""/>
            </a:pPr>
            <a:endParaRPr lang="fr-FR" dirty="0">
              <a:latin typeface="Trebuchet MS" panose="020B0603020202020204" pitchFamily="34" charset="0"/>
            </a:endParaRPr>
          </a:p>
          <a:p>
            <a:pPr marL="342900" indent="-342900">
              <a:spcBef>
                <a:spcPts val="1000"/>
              </a:spcBef>
              <a:buClr>
                <a:srgbClr val="90C226"/>
              </a:buClr>
              <a:buSzPct val="80000"/>
              <a:buFont typeface="Wingdings 3" charset="2"/>
              <a:buChar char=""/>
            </a:pPr>
            <a:r>
              <a:rPr lang="fr-FR" dirty="0">
                <a:latin typeface="Trebuchet MS" panose="020B0603020202020204" pitchFamily="34" charset="0"/>
              </a:rPr>
              <a:t>Pique-nique et visite guidée du Château de </a:t>
            </a:r>
            <a:r>
              <a:rPr lang="fr-FR" dirty="0" err="1">
                <a:latin typeface="Trebuchet MS" panose="020B0603020202020204" pitchFamily="34" charset="0"/>
              </a:rPr>
              <a:t>Salbart</a:t>
            </a:r>
            <a:r>
              <a:rPr lang="fr-FR" dirty="0">
                <a:latin typeface="Trebuchet MS" panose="020B0603020202020204" pitchFamily="34" charset="0"/>
              </a:rPr>
              <a:t> – </a:t>
            </a:r>
            <a:r>
              <a:rPr lang="fr-FR" dirty="0" err="1">
                <a:latin typeface="Trebuchet MS" panose="020B0603020202020204" pitchFamily="34" charset="0"/>
              </a:rPr>
              <a:t>Echiré</a:t>
            </a:r>
            <a:r>
              <a:rPr lang="fr-FR" dirty="0">
                <a:latin typeface="Trebuchet MS" panose="020B0603020202020204" pitchFamily="34" charset="0"/>
              </a:rPr>
              <a:t> à la sortie de Niort, Deux-Sèvres</a:t>
            </a:r>
          </a:p>
          <a:p>
            <a:pPr>
              <a:spcBef>
                <a:spcPts val="1000"/>
              </a:spcBef>
              <a:buClr>
                <a:srgbClr val="90C226"/>
              </a:buClr>
              <a:buSzPct val="80000"/>
            </a:pPr>
            <a:endParaRPr lang="fr-FR" dirty="0">
              <a:latin typeface="Trebuchet MS" panose="020B0603020202020204" pitchFamily="34" charset="0"/>
            </a:endParaRPr>
          </a:p>
          <a:p>
            <a:pPr>
              <a:spcBef>
                <a:spcPts val="1000"/>
              </a:spcBef>
              <a:buClr>
                <a:srgbClr val="90C226"/>
              </a:buClr>
              <a:buSzPct val="80000"/>
            </a:pPr>
            <a:endParaRPr lang="fr-FR" dirty="0">
              <a:solidFill>
                <a:prstClr val="black">
                  <a:lumMod val="75000"/>
                  <a:lumOff val="25000"/>
                </a:prstClr>
              </a:solidFill>
              <a:latin typeface="Trebuchet MS" panose="020B0603020202020204"/>
            </a:endParaRPr>
          </a:p>
          <a:p>
            <a:pPr>
              <a:spcBef>
                <a:spcPts val="1000"/>
              </a:spcBef>
              <a:buClr>
                <a:srgbClr val="90C226"/>
              </a:buClr>
              <a:buSzPct val="80000"/>
            </a:pPr>
            <a:endParaRPr lang="fr-FR" dirty="0">
              <a:latin typeface="Trebuchet MS" panose="020B0603020202020204" pitchFamily="34" charset="0"/>
            </a:endParaRPr>
          </a:p>
          <a:p>
            <a:pPr>
              <a:spcBef>
                <a:spcPts val="1000"/>
              </a:spcBef>
              <a:buClr>
                <a:srgbClr val="90C226"/>
              </a:buClr>
              <a:buSzPct val="80000"/>
            </a:pPr>
            <a:endParaRPr lang="fr-FR" dirty="0">
              <a:latin typeface="Trebuchet MS" panose="020B0603020202020204" pitchFamily="34" charset="0"/>
            </a:endParaRPr>
          </a:p>
          <a:p>
            <a:pPr marL="342900" lvl="0" indent="-342900">
              <a:spcBef>
                <a:spcPts val="1000"/>
              </a:spcBef>
              <a:buClr>
                <a:srgbClr val="90C226"/>
              </a:buClr>
              <a:buSzPct val="80000"/>
              <a:buFont typeface="Wingdings 3" charset="2"/>
              <a:buChar char=""/>
            </a:pPr>
            <a:r>
              <a:rPr lang="fr-FR" dirty="0">
                <a:solidFill>
                  <a:prstClr val="black">
                    <a:lumMod val="75000"/>
                    <a:lumOff val="25000"/>
                  </a:prstClr>
                </a:solidFill>
                <a:latin typeface="Trebuchet MS" panose="020B0603020202020204"/>
              </a:rPr>
              <a:t>La poursuite des randonnées trimestrielles autour de Niort</a:t>
            </a:r>
          </a:p>
          <a:p>
            <a:pPr marL="342900" lvl="0" indent="-342900">
              <a:spcBef>
                <a:spcPts val="1000"/>
              </a:spcBef>
              <a:buClr>
                <a:srgbClr val="90C226"/>
              </a:buClr>
              <a:buSzPct val="80000"/>
              <a:buFont typeface="Wingdings 3" charset="2"/>
              <a:buChar char=""/>
            </a:pPr>
            <a:r>
              <a:rPr lang="fr-FR" dirty="0">
                <a:solidFill>
                  <a:prstClr val="black">
                    <a:lumMod val="75000"/>
                    <a:lumOff val="25000"/>
                  </a:prstClr>
                </a:solidFill>
                <a:latin typeface="Trebuchet MS" panose="020B0603020202020204"/>
              </a:rPr>
              <a:t>Réunions ou rencontres à thèmes</a:t>
            </a:r>
          </a:p>
          <a:p>
            <a:pPr marL="342900" lvl="0" indent="-342900">
              <a:spcBef>
                <a:spcPts val="1000"/>
              </a:spcBef>
              <a:buClr>
                <a:srgbClr val="90C226"/>
              </a:buClr>
              <a:buSzPct val="80000"/>
              <a:buFont typeface="Wingdings 3" charset="2"/>
              <a:buChar char=""/>
            </a:pPr>
            <a:r>
              <a:rPr lang="fr-FR" dirty="0">
                <a:solidFill>
                  <a:prstClr val="black">
                    <a:lumMod val="75000"/>
                    <a:lumOff val="25000"/>
                  </a:prstClr>
                </a:solidFill>
                <a:latin typeface="Trebuchet MS" panose="020B0603020202020204"/>
              </a:rPr>
              <a:t>Autres suggestions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0476" y="5688225"/>
            <a:ext cx="2092620" cy="1066052"/>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3582" y="4371251"/>
            <a:ext cx="1047750" cy="1047750"/>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0475" y="3387019"/>
            <a:ext cx="1433188" cy="883799"/>
          </a:xfrm>
          <a:prstGeom prst="rect">
            <a:avLst/>
          </a:prstGeom>
        </p:spPr>
      </p:pic>
      <p:pic>
        <p:nvPicPr>
          <p:cNvPr id="11" name="Imag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60475" y="141365"/>
            <a:ext cx="1557701" cy="1351226"/>
          </a:xfrm>
          <a:prstGeom prst="rect">
            <a:avLst/>
          </a:prstGeom>
        </p:spPr>
      </p:pic>
      <p:pic>
        <p:nvPicPr>
          <p:cNvPr id="12" name="Imag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60475" y="1649609"/>
            <a:ext cx="1260389" cy="1260389"/>
          </a:xfrm>
          <a:prstGeom prst="rect">
            <a:avLst/>
          </a:prstGeom>
        </p:spPr>
      </p:pic>
    </p:spTree>
    <p:extLst>
      <p:ext uri="{BB962C8B-B14F-4D97-AF65-F5344CB8AC3E}">
        <p14:creationId xmlns:p14="http://schemas.microsoft.com/office/powerpoint/2010/main" val="22242121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Mémoire de </a:t>
            </a:r>
            <a:r>
              <a:rPr lang="fr-FR" sz="2400" dirty="0" smtClean="0"/>
              <a:t>l’Entreprise</a:t>
            </a:r>
            <a:br>
              <a:rPr lang="fr-FR" sz="2400" dirty="0" smtClean="0"/>
            </a:br>
            <a:r>
              <a:rPr lang="fr-FR" sz="2400" dirty="0"/>
              <a:t/>
            </a:r>
            <a:br>
              <a:rPr lang="fr-FR" sz="2400" dirty="0"/>
            </a:br>
            <a:r>
              <a:rPr lang="fr-FR" sz="1800" dirty="0" smtClean="0"/>
              <a:t>Exemple: Photos adressées par Jean-Pierre MARSAULT</a:t>
            </a:r>
            <a:endParaRPr lang="fr-FR" sz="1800" dirty="0"/>
          </a:p>
        </p:txBody>
      </p:sp>
    </p:spTree>
    <p:extLst>
      <p:ext uri="{BB962C8B-B14F-4D97-AF65-F5344CB8AC3E}">
        <p14:creationId xmlns:p14="http://schemas.microsoft.com/office/powerpoint/2010/main" val="42429103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2400" b="1" dirty="0">
                <a:solidFill>
                  <a:srgbClr val="90C226"/>
                </a:solidFill>
                <a:latin typeface="Trebuchet MS" panose="020B0603020202020204"/>
              </a:rPr>
              <a:t>Présentation</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 Sécurisez votre domicile avec Groupama box habitat</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Laurence BREVARD</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6496" y="2191780"/>
            <a:ext cx="6161903" cy="3466070"/>
          </a:xfrm>
          <a:prstGeom prst="rect">
            <a:avLst/>
          </a:prstGeom>
        </p:spPr>
      </p:pic>
    </p:spTree>
    <p:extLst>
      <p:ext uri="{BB962C8B-B14F-4D97-AF65-F5344CB8AC3E}">
        <p14:creationId xmlns:p14="http://schemas.microsoft.com/office/powerpoint/2010/main" val="1210162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043" y="970099"/>
            <a:ext cx="8911687" cy="1280890"/>
          </a:xfrm>
        </p:spPr>
        <p:txBody>
          <a:bodyPr>
            <a:normAutofit fontScale="90000"/>
          </a:bodyPr>
          <a:lstStyle/>
          <a:p>
            <a:pPr algn="ctr"/>
            <a:r>
              <a:rPr lang="fr-FR" sz="2400" b="1" dirty="0">
                <a:solidFill>
                  <a:srgbClr val="90C226"/>
                </a:solidFill>
                <a:latin typeface="Trebuchet MS" panose="020B0603020202020204"/>
              </a:rPr>
              <a:t>Clôture de notre Assemblée Générale par </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Bruno GOICHON</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
            </a:r>
            <a:br>
              <a:rPr lang="fr-FR" sz="2400" b="1" dirty="0">
                <a:solidFill>
                  <a:srgbClr val="90C226"/>
                </a:solidFill>
                <a:latin typeface="Trebuchet MS" panose="020B0603020202020204"/>
              </a:rPr>
            </a:br>
            <a:r>
              <a:rPr lang="fr-FR" sz="2400" b="1" dirty="0">
                <a:solidFill>
                  <a:srgbClr val="90C226"/>
                </a:solidFill>
                <a:latin typeface="Trebuchet MS" panose="020B0603020202020204"/>
              </a:rPr>
              <a:t>secrétaire général de Groupama Centre Atlantique</a:t>
            </a:r>
            <a:endParaRPr lang="fr-FR" sz="2400" b="1"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5134" y="3738949"/>
            <a:ext cx="4000500" cy="1143000"/>
          </a:xfrm>
          <a:prstGeom prst="rect">
            <a:avLst/>
          </a:prstGeom>
        </p:spPr>
      </p:pic>
    </p:spTree>
    <p:extLst>
      <p:ext uri="{BB962C8B-B14F-4D97-AF65-F5344CB8AC3E}">
        <p14:creationId xmlns:p14="http://schemas.microsoft.com/office/powerpoint/2010/main" val="1287315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537425"/>
          </a:xfrm>
        </p:spPr>
        <p:txBody>
          <a:bodyPr/>
          <a:lstStyle/>
          <a:p>
            <a:r>
              <a:rPr lang="fr-FR" sz="2400" b="1" dirty="0">
                <a:solidFill>
                  <a:srgbClr val="90C226"/>
                </a:solidFill>
                <a:latin typeface="Trebuchet MS" panose="020B0603020202020204"/>
              </a:rPr>
              <a:t>L’ordre du jour:</a:t>
            </a:r>
            <a:endParaRPr lang="fr-FR" dirty="0"/>
          </a:p>
        </p:txBody>
      </p:sp>
      <p:sp>
        <p:nvSpPr>
          <p:cNvPr id="3" name="Espace réservé du contenu 2"/>
          <p:cNvSpPr>
            <a:spLocks noGrp="1"/>
          </p:cNvSpPr>
          <p:nvPr>
            <p:ph idx="1"/>
          </p:nvPr>
        </p:nvSpPr>
        <p:spPr>
          <a:xfrm>
            <a:off x="2589212" y="996778"/>
            <a:ext cx="8915400" cy="5568779"/>
          </a:xfrm>
        </p:spPr>
        <p:txBody>
          <a:bodyPr>
            <a:noAutofit/>
          </a:bodyPr>
          <a:lstStyle/>
          <a:p>
            <a:pPr marL="0" lvl="0" indent="0">
              <a:buClr>
                <a:srgbClr val="90C226"/>
              </a:buClr>
              <a:buSzPct val="80000"/>
              <a:buNone/>
            </a:pPr>
            <a:r>
              <a:rPr lang="fr-FR" sz="1400" b="1" dirty="0">
                <a:solidFill>
                  <a:prstClr val="black">
                    <a:lumMod val="75000"/>
                    <a:lumOff val="25000"/>
                  </a:prstClr>
                </a:solidFill>
                <a:latin typeface="Trebuchet MS" panose="020B0603020202020204"/>
              </a:rPr>
              <a:t>Partie statutaire</a:t>
            </a:r>
            <a:endParaRPr lang="fr-FR" sz="1400" dirty="0">
              <a:solidFill>
                <a:prstClr val="black">
                  <a:lumMod val="75000"/>
                  <a:lumOff val="25000"/>
                </a:prstClr>
              </a:solidFill>
              <a:latin typeface="Trebuchet MS" panose="020B0603020202020204"/>
            </a:endParaRPr>
          </a:p>
          <a:p>
            <a:pPr lvl="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Assemblée générale ordinaire pour l’année 2020</a:t>
            </a:r>
          </a:p>
          <a:p>
            <a:pPr marL="742950" lvl="2" indent="-342900">
              <a:buClr>
                <a:srgbClr val="90C226"/>
              </a:buClr>
              <a:buSzPct val="80000"/>
              <a:buFont typeface="Wingdings 3" charset="2"/>
              <a:buChar char=""/>
            </a:pPr>
            <a:r>
              <a:rPr lang="fr-FR" sz="1200" dirty="0">
                <a:solidFill>
                  <a:prstClr val="black">
                    <a:lumMod val="75000"/>
                    <a:lumOff val="25000"/>
                  </a:prstClr>
                </a:solidFill>
                <a:latin typeface="Trebuchet MS" panose="020B0603020202020204"/>
              </a:rPr>
              <a:t>Rapport moral </a:t>
            </a:r>
          </a:p>
          <a:p>
            <a:pPr marL="742950" lvl="2" indent="-34290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Rapport financier </a:t>
            </a:r>
          </a:p>
          <a:p>
            <a:pPr marL="742950" lvl="2" indent="-34290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Présentation des résolutions  </a:t>
            </a:r>
            <a:endParaRPr lang="fr-FR" dirty="0">
              <a:solidFill>
                <a:prstClr val="black">
                  <a:lumMod val="75000"/>
                  <a:lumOff val="25000"/>
                </a:prstClr>
              </a:solidFill>
              <a:latin typeface="Trebuchet MS" panose="020B0603020202020204"/>
            </a:endParaRPr>
          </a:p>
          <a:p>
            <a:pPr marL="742950" lvl="2" indent="-34290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Assemblée générale ordinaire 2021</a:t>
            </a:r>
          </a:p>
          <a:p>
            <a:pPr lvl="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Assemblée générale ordinaire pour l’année 2021</a:t>
            </a:r>
          </a:p>
          <a:p>
            <a:pPr marL="742950" lvl="2" indent="-342900">
              <a:buClr>
                <a:srgbClr val="90C226"/>
              </a:buClr>
              <a:buSzPct val="80000"/>
              <a:buFont typeface="Wingdings 3" charset="2"/>
              <a:buChar char=""/>
            </a:pPr>
            <a:r>
              <a:rPr lang="fr-FR" sz="1200" dirty="0">
                <a:solidFill>
                  <a:prstClr val="black">
                    <a:lumMod val="75000"/>
                    <a:lumOff val="25000"/>
                  </a:prstClr>
                </a:solidFill>
                <a:latin typeface="Trebuchet MS" panose="020B0603020202020204"/>
              </a:rPr>
              <a:t>Rapport moral </a:t>
            </a:r>
          </a:p>
          <a:p>
            <a:pPr marL="742950" lvl="2" indent="-342900">
              <a:buClr>
                <a:srgbClr val="90C226"/>
              </a:buClr>
              <a:buSzPct val="80000"/>
              <a:buFont typeface="Wingdings 3" charset="2"/>
              <a:buChar char=""/>
            </a:pPr>
            <a:r>
              <a:rPr lang="fr-FR" dirty="0">
                <a:solidFill>
                  <a:prstClr val="black">
                    <a:lumMod val="75000"/>
                    <a:lumOff val="25000"/>
                  </a:prstClr>
                </a:solidFill>
                <a:latin typeface="Trebuchet MS" panose="020B0603020202020204"/>
              </a:rPr>
              <a:t>Rapport financier </a:t>
            </a:r>
          </a:p>
          <a:p>
            <a:pPr marL="742950" lvl="2" indent="-342900">
              <a:buClr>
                <a:srgbClr val="90C226"/>
              </a:buClr>
              <a:buSzPct val="80000"/>
              <a:buFont typeface="Wingdings 3" charset="2"/>
              <a:buChar char=""/>
            </a:pPr>
            <a:r>
              <a:rPr lang="fr-FR" dirty="0">
                <a:solidFill>
                  <a:prstClr val="black">
                    <a:lumMod val="75000"/>
                    <a:lumOff val="25000"/>
                  </a:prstClr>
                </a:solidFill>
                <a:latin typeface="Trebuchet MS" panose="020B0603020202020204"/>
              </a:rPr>
              <a:t>Présentation des résolutions</a:t>
            </a:r>
          </a:p>
          <a:p>
            <a:pPr lvl="0">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Questions / Réponses</a:t>
            </a:r>
          </a:p>
          <a:p>
            <a:pPr>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Renouvellement des membres du Conseil d’Administration</a:t>
            </a:r>
          </a:p>
          <a:p>
            <a:pPr>
              <a:buClr>
                <a:srgbClr val="90C226"/>
              </a:buClr>
              <a:buSzPct val="80000"/>
              <a:buFont typeface="Wingdings 3" charset="2"/>
              <a:buChar char=""/>
            </a:pPr>
            <a:r>
              <a:rPr lang="fr-FR" sz="1400" dirty="0">
                <a:solidFill>
                  <a:prstClr val="black">
                    <a:lumMod val="75000"/>
                    <a:lumOff val="25000"/>
                  </a:prstClr>
                </a:solidFill>
                <a:latin typeface="Trebuchet MS" panose="020B0603020202020204"/>
              </a:rPr>
              <a:t>Nos projets pour 2022</a:t>
            </a:r>
          </a:p>
          <a:p>
            <a:pPr marL="0" lvl="0" indent="0">
              <a:buClr>
                <a:srgbClr val="90C226"/>
              </a:buClr>
              <a:buSzPct val="80000"/>
              <a:buNone/>
            </a:pPr>
            <a:endParaRPr lang="fr-FR" sz="1400" dirty="0">
              <a:solidFill>
                <a:prstClr val="black">
                  <a:lumMod val="75000"/>
                  <a:lumOff val="25000"/>
                </a:prstClr>
              </a:solidFill>
              <a:latin typeface="Trebuchet MS" panose="020B0603020202020204"/>
            </a:endParaRPr>
          </a:p>
          <a:p>
            <a:pPr marL="0" lvl="0" indent="0">
              <a:buClr>
                <a:srgbClr val="90C226"/>
              </a:buClr>
              <a:buSzPct val="80000"/>
              <a:buNone/>
            </a:pPr>
            <a:endParaRPr lang="fr-FR" sz="1400" dirty="0">
              <a:solidFill>
                <a:prstClr val="black">
                  <a:lumMod val="75000"/>
                  <a:lumOff val="25000"/>
                </a:prstClr>
              </a:solidFill>
              <a:latin typeface="Trebuchet MS" panose="020B0603020202020204"/>
            </a:endParaRPr>
          </a:p>
        </p:txBody>
      </p:sp>
    </p:spTree>
    <p:extLst>
      <p:ext uri="{BB962C8B-B14F-4D97-AF65-F5344CB8AC3E}">
        <p14:creationId xmlns:p14="http://schemas.microsoft.com/office/powerpoint/2010/main" val="4076394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2670" y="265671"/>
            <a:ext cx="6439929" cy="6439929"/>
          </a:xfrm>
          <a:prstGeom prst="rect">
            <a:avLst/>
          </a:prstGeom>
        </p:spPr>
      </p:pic>
      <p:sp>
        <p:nvSpPr>
          <p:cNvPr id="2" name="Titre 1">
            <a:extLst>
              <a:ext uri="{FF2B5EF4-FFF2-40B4-BE49-F238E27FC236}">
                <a16:creationId xmlns="" xmlns:a16="http://schemas.microsoft.com/office/drawing/2014/main" id="{88F9F6B9-BE21-46BB-BA4A-FD2357BE18D4}"/>
              </a:ext>
            </a:extLst>
          </p:cNvPr>
          <p:cNvSpPr>
            <a:spLocks noGrp="1"/>
          </p:cNvSpPr>
          <p:nvPr>
            <p:ph type="ctrTitle"/>
          </p:nvPr>
        </p:nvSpPr>
        <p:spPr>
          <a:xfrm>
            <a:off x="3089182" y="560172"/>
            <a:ext cx="2814809" cy="1350440"/>
          </a:xfrm>
        </p:spPr>
        <p:txBody>
          <a:bodyPr/>
          <a:lstStyle/>
          <a:p>
            <a:r>
              <a:rPr lang="fr-FR" dirty="0"/>
              <a:t>ASGCA</a:t>
            </a:r>
            <a:br>
              <a:rPr lang="fr-FR" dirty="0"/>
            </a:br>
            <a:r>
              <a:rPr lang="fr-FR" sz="2000" dirty="0"/>
              <a:t>Rapport moral 2020</a:t>
            </a:r>
            <a:endParaRPr lang="fr-FR" sz="3200" dirty="0"/>
          </a:p>
        </p:txBody>
      </p:sp>
    </p:spTree>
    <p:extLst>
      <p:ext uri="{BB962C8B-B14F-4D97-AF65-F5344CB8AC3E}">
        <p14:creationId xmlns:p14="http://schemas.microsoft.com/office/powerpoint/2010/main" val="1381094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646" y="428651"/>
            <a:ext cx="5490519" cy="5490519"/>
          </a:xfrm>
          <a:prstGeom prst="rect">
            <a:avLst/>
          </a:prstGeom>
        </p:spPr>
      </p:pic>
      <p:sp>
        <p:nvSpPr>
          <p:cNvPr id="2" name="Titre 1">
            <a:extLst>
              <a:ext uri="{FF2B5EF4-FFF2-40B4-BE49-F238E27FC236}">
                <a16:creationId xmlns="" xmlns:a16="http://schemas.microsoft.com/office/drawing/2014/main" id="{88F9F6B9-BE21-46BB-BA4A-FD2357BE18D4}"/>
              </a:ext>
            </a:extLst>
          </p:cNvPr>
          <p:cNvSpPr>
            <a:spLocks noGrp="1"/>
          </p:cNvSpPr>
          <p:nvPr>
            <p:ph type="ctrTitle"/>
          </p:nvPr>
        </p:nvSpPr>
        <p:spPr>
          <a:xfrm>
            <a:off x="4347729" y="745638"/>
            <a:ext cx="3294869" cy="1385408"/>
          </a:xfrm>
        </p:spPr>
        <p:txBody>
          <a:bodyPr/>
          <a:lstStyle/>
          <a:p>
            <a:r>
              <a:rPr lang="fr-FR" dirty="0"/>
              <a:t>ASGCA</a:t>
            </a:r>
            <a:br>
              <a:rPr lang="fr-FR" dirty="0"/>
            </a:br>
            <a:r>
              <a:rPr lang="fr-FR" sz="2000" dirty="0"/>
              <a:t>Rapport Financier 2020</a:t>
            </a:r>
          </a:p>
        </p:txBody>
      </p:sp>
    </p:spTree>
    <p:extLst>
      <p:ext uri="{BB962C8B-B14F-4D97-AF65-F5344CB8AC3E}">
        <p14:creationId xmlns:p14="http://schemas.microsoft.com/office/powerpoint/2010/main" val="629218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B5391F-969A-494F-B861-AD2111044815}"/>
              </a:ext>
            </a:extLst>
          </p:cNvPr>
          <p:cNvSpPr>
            <a:spLocks noGrp="1"/>
          </p:cNvSpPr>
          <p:nvPr>
            <p:ph type="title"/>
          </p:nvPr>
        </p:nvSpPr>
        <p:spPr/>
        <p:txBody>
          <a:bodyPr/>
          <a:lstStyle/>
          <a:p>
            <a:r>
              <a:rPr lang="fr-FR" dirty="0"/>
              <a:t>RECETTES</a:t>
            </a:r>
          </a:p>
        </p:txBody>
      </p:sp>
      <p:sp>
        <p:nvSpPr>
          <p:cNvPr id="5" name="Espace réservé du contenu 4">
            <a:extLst>
              <a:ext uri="{FF2B5EF4-FFF2-40B4-BE49-F238E27FC236}">
                <a16:creationId xmlns="" xmlns:a16="http://schemas.microsoft.com/office/drawing/2014/main" id="{6CB23B3A-4F62-4D48-B3D9-AAE902A325F7}"/>
              </a:ext>
            </a:extLst>
          </p:cNvPr>
          <p:cNvSpPr>
            <a:spLocks noGrp="1"/>
          </p:cNvSpPr>
          <p:nvPr>
            <p:ph idx="1"/>
          </p:nvPr>
        </p:nvSpPr>
        <p:spPr/>
        <p:txBody>
          <a:bodyPr>
            <a:normAutofit/>
          </a:bodyPr>
          <a:lstStyle/>
          <a:p>
            <a:r>
              <a:rPr lang="fr-FR" b="1" dirty="0"/>
              <a:t>COTISATIONS 											2140,00€</a:t>
            </a:r>
          </a:p>
          <a:p>
            <a:endParaRPr lang="fr-FR" b="1" dirty="0"/>
          </a:p>
          <a:p>
            <a:endParaRPr lang="fr-FR" b="1" dirty="0"/>
          </a:p>
          <a:p>
            <a:endParaRPr lang="fr-FR" b="1" dirty="0"/>
          </a:p>
          <a:p>
            <a:endParaRPr lang="fr-FR" b="1" dirty="0"/>
          </a:p>
          <a:p>
            <a:endParaRPr lang="fr-FR" dirty="0"/>
          </a:p>
          <a:p>
            <a:pPr lvl="2" algn="ctr"/>
            <a:r>
              <a:rPr lang="fr-FR" sz="2800" dirty="0"/>
              <a:t>TOTAL RECETTES			2140,00€</a:t>
            </a:r>
          </a:p>
        </p:txBody>
      </p:sp>
    </p:spTree>
    <p:extLst>
      <p:ext uri="{BB962C8B-B14F-4D97-AF65-F5344CB8AC3E}">
        <p14:creationId xmlns:p14="http://schemas.microsoft.com/office/powerpoint/2010/main" val="1356920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F46023-7DE3-4628-A118-04AFFB48F8A8}"/>
              </a:ext>
            </a:extLst>
          </p:cNvPr>
          <p:cNvSpPr>
            <a:spLocks noGrp="1"/>
          </p:cNvSpPr>
          <p:nvPr>
            <p:ph type="title"/>
          </p:nvPr>
        </p:nvSpPr>
        <p:spPr/>
        <p:txBody>
          <a:bodyPr/>
          <a:lstStyle/>
          <a:p>
            <a:r>
              <a:rPr lang="fr-FR" dirty="0"/>
              <a:t>DEPENSES</a:t>
            </a:r>
          </a:p>
        </p:txBody>
      </p:sp>
      <p:sp>
        <p:nvSpPr>
          <p:cNvPr id="3" name="Espace réservé du contenu 2">
            <a:extLst>
              <a:ext uri="{FF2B5EF4-FFF2-40B4-BE49-F238E27FC236}">
                <a16:creationId xmlns="" xmlns:a16="http://schemas.microsoft.com/office/drawing/2014/main" id="{D9EB2432-87FF-42D9-BB47-6A1E8E974DBE}"/>
              </a:ext>
            </a:extLst>
          </p:cNvPr>
          <p:cNvSpPr>
            <a:spLocks noGrp="1"/>
          </p:cNvSpPr>
          <p:nvPr>
            <p:ph idx="1"/>
          </p:nvPr>
        </p:nvSpPr>
        <p:spPr/>
        <p:txBody>
          <a:bodyPr>
            <a:normAutofit/>
          </a:bodyPr>
          <a:lstStyle/>
          <a:p>
            <a:pPr marL="0" indent="0">
              <a:buNone/>
            </a:pPr>
            <a:endParaRPr lang="fr-FR" b="1" dirty="0"/>
          </a:p>
          <a:p>
            <a:pPr marL="0" indent="0">
              <a:buNone/>
            </a:pPr>
            <a:r>
              <a:rPr lang="fr-FR" b="1" dirty="0"/>
              <a:t>REPAS ET CONVIVIALITE									   38,00€</a:t>
            </a:r>
          </a:p>
          <a:p>
            <a:pPr marL="0" indent="0">
              <a:buNone/>
            </a:pPr>
            <a:r>
              <a:rPr lang="fr-FR" b="1" dirty="0"/>
              <a:t>FRAIS DE DEPLACEMENTS								 	 156,29€</a:t>
            </a:r>
          </a:p>
          <a:p>
            <a:pPr marL="0" indent="0">
              <a:buNone/>
            </a:pPr>
            <a:r>
              <a:rPr lang="fr-FR" b="1" dirty="0"/>
              <a:t>SECRETARIAT ET TELECOM								   48,15€</a:t>
            </a:r>
          </a:p>
          <a:p>
            <a:pPr marL="0" indent="0">
              <a:buNone/>
            </a:pPr>
            <a:r>
              <a:rPr lang="fr-FR" b="1" dirty="0"/>
              <a:t>ASSURANCES											 155,00€</a:t>
            </a:r>
          </a:p>
          <a:p>
            <a:pPr marL="0" indent="0">
              <a:buNone/>
            </a:pPr>
            <a:endParaRPr lang="fr-FR" b="1" dirty="0"/>
          </a:p>
          <a:p>
            <a:pPr marL="0" indent="0">
              <a:buNone/>
            </a:pPr>
            <a:endParaRPr lang="fr-FR" dirty="0"/>
          </a:p>
          <a:p>
            <a:pPr marL="0" indent="0">
              <a:buNone/>
            </a:pPr>
            <a:endParaRPr lang="fr-FR" dirty="0"/>
          </a:p>
          <a:p>
            <a:pPr marL="0" indent="0">
              <a:buNone/>
            </a:pPr>
            <a:r>
              <a:rPr lang="fr-FR" dirty="0"/>
              <a:t>			</a:t>
            </a:r>
            <a:r>
              <a:rPr lang="fr-FR" sz="2800" dirty="0"/>
              <a:t>TOTAL DEPENSES			 397,44€</a:t>
            </a:r>
          </a:p>
        </p:txBody>
      </p:sp>
    </p:spTree>
    <p:extLst>
      <p:ext uri="{BB962C8B-B14F-4D97-AF65-F5344CB8AC3E}">
        <p14:creationId xmlns:p14="http://schemas.microsoft.com/office/powerpoint/2010/main" val="2900879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CB54B0-EE15-4433-95C4-17E32CB3D20C}"/>
              </a:ext>
            </a:extLst>
          </p:cNvPr>
          <p:cNvSpPr>
            <a:spLocks noGrp="1"/>
          </p:cNvSpPr>
          <p:nvPr>
            <p:ph type="title"/>
          </p:nvPr>
        </p:nvSpPr>
        <p:spPr/>
        <p:txBody>
          <a:bodyPr/>
          <a:lstStyle/>
          <a:p>
            <a:r>
              <a:rPr lang="fr-FR" dirty="0"/>
              <a:t>RESULTAT DE L’EXERCICE 2020</a:t>
            </a:r>
          </a:p>
        </p:txBody>
      </p:sp>
      <p:sp>
        <p:nvSpPr>
          <p:cNvPr id="3" name="Espace réservé du contenu 2">
            <a:extLst>
              <a:ext uri="{FF2B5EF4-FFF2-40B4-BE49-F238E27FC236}">
                <a16:creationId xmlns="" xmlns:a16="http://schemas.microsoft.com/office/drawing/2014/main" id="{27CACB4A-6D94-40BE-8695-75D0CC0E91DB}"/>
              </a:ext>
            </a:extLst>
          </p:cNvPr>
          <p:cNvSpPr>
            <a:spLocks noGrp="1"/>
          </p:cNvSpPr>
          <p:nvPr>
            <p:ph idx="1"/>
          </p:nvPr>
        </p:nvSpPr>
        <p:spPr/>
        <p:txBody>
          <a:bodyPr>
            <a:normAutofit/>
          </a:bodyPr>
          <a:lstStyle/>
          <a:p>
            <a:pPr marL="0" indent="0">
              <a:buNone/>
            </a:pPr>
            <a:r>
              <a:rPr lang="fr-FR" dirty="0"/>
              <a:t>	</a:t>
            </a:r>
            <a:endParaRPr lang="fr-FR" b="1" dirty="0"/>
          </a:p>
          <a:p>
            <a:endParaRPr lang="fr-FR" b="1" dirty="0"/>
          </a:p>
          <a:p>
            <a:r>
              <a:rPr lang="fr-FR" b="1" dirty="0"/>
              <a:t>RECETTES												</a:t>
            </a:r>
            <a:r>
              <a:rPr lang="fr-FR" sz="1800" dirty="0"/>
              <a:t> 2140,00€</a:t>
            </a:r>
            <a:endParaRPr lang="fr-FR" b="1" dirty="0"/>
          </a:p>
          <a:p>
            <a:r>
              <a:rPr lang="fr-FR" b="1" dirty="0"/>
              <a:t>DEPENSES											</a:t>
            </a:r>
            <a:r>
              <a:rPr lang="fr-FR" sz="1800" dirty="0"/>
              <a:t> 397,44€</a:t>
            </a:r>
            <a:endParaRPr lang="fr-FR" b="1" dirty="0">
              <a:solidFill>
                <a:schemeClr val="tx1"/>
              </a:solidFill>
            </a:endParaRPr>
          </a:p>
          <a:p>
            <a:r>
              <a:rPr lang="fr-FR" b="1" dirty="0"/>
              <a:t>RESULTAT DE L’EXERCICE								 1742,56€</a:t>
            </a:r>
          </a:p>
          <a:p>
            <a:pPr marL="0" indent="0">
              <a:buNone/>
            </a:pPr>
            <a:endParaRPr lang="fr-FR" b="1" dirty="0">
              <a:solidFill>
                <a:schemeClr val="tx1"/>
              </a:solidFill>
            </a:endParaRPr>
          </a:p>
        </p:txBody>
      </p:sp>
    </p:spTree>
    <p:extLst>
      <p:ext uri="{BB962C8B-B14F-4D97-AF65-F5344CB8AC3E}">
        <p14:creationId xmlns:p14="http://schemas.microsoft.com/office/powerpoint/2010/main" val="1951614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5CB54B0-EE15-4433-95C4-17E32CB3D20C}"/>
              </a:ext>
            </a:extLst>
          </p:cNvPr>
          <p:cNvSpPr>
            <a:spLocks noGrp="1"/>
          </p:cNvSpPr>
          <p:nvPr>
            <p:ph type="title"/>
          </p:nvPr>
        </p:nvSpPr>
        <p:spPr/>
        <p:txBody>
          <a:bodyPr/>
          <a:lstStyle/>
          <a:p>
            <a:r>
              <a:rPr lang="fr-FR" dirty="0"/>
              <a:t>COMPTE BANCAIRE CREDIT AGRICOLE </a:t>
            </a:r>
          </a:p>
        </p:txBody>
      </p:sp>
      <p:sp>
        <p:nvSpPr>
          <p:cNvPr id="3" name="Espace réservé du contenu 2">
            <a:extLst>
              <a:ext uri="{FF2B5EF4-FFF2-40B4-BE49-F238E27FC236}">
                <a16:creationId xmlns="" xmlns:a16="http://schemas.microsoft.com/office/drawing/2014/main" id="{27CACB4A-6D94-40BE-8695-75D0CC0E91DB}"/>
              </a:ext>
            </a:extLst>
          </p:cNvPr>
          <p:cNvSpPr>
            <a:spLocks noGrp="1"/>
          </p:cNvSpPr>
          <p:nvPr>
            <p:ph idx="1"/>
          </p:nvPr>
        </p:nvSpPr>
        <p:spPr/>
        <p:txBody>
          <a:bodyPr>
            <a:normAutofit/>
          </a:bodyPr>
          <a:lstStyle/>
          <a:p>
            <a:pPr marL="0" indent="0">
              <a:buNone/>
            </a:pPr>
            <a:r>
              <a:rPr lang="fr-FR" dirty="0"/>
              <a:t>		</a:t>
            </a:r>
            <a:r>
              <a:rPr lang="fr-FR" b="1" dirty="0"/>
              <a:t>SOLDE DE DEPART	AU 01/01/2020	      3394,46</a:t>
            </a:r>
          </a:p>
          <a:p>
            <a:pPr marL="0" indent="0">
              <a:buNone/>
            </a:pPr>
            <a:endParaRPr lang="fr-FR" b="1" dirty="0"/>
          </a:p>
          <a:p>
            <a:r>
              <a:rPr lang="fr-FR" b="1" dirty="0">
                <a:solidFill>
                  <a:schemeClr val="tx1"/>
                </a:solidFill>
              </a:rPr>
              <a:t>		RESULTAT DE L’EXERCICE					</a:t>
            </a:r>
            <a:r>
              <a:rPr lang="fr-FR" b="1" dirty="0"/>
              <a:t> 1742,56€</a:t>
            </a:r>
          </a:p>
          <a:p>
            <a:endParaRPr lang="fr-FR" b="1" dirty="0">
              <a:solidFill>
                <a:schemeClr val="tx1"/>
              </a:solidFill>
            </a:endParaRPr>
          </a:p>
          <a:p>
            <a:pPr marL="0" indent="0">
              <a:buNone/>
            </a:pPr>
            <a:r>
              <a:rPr lang="fr-FR" b="1" dirty="0">
                <a:solidFill>
                  <a:schemeClr val="tx1"/>
                </a:solidFill>
              </a:rPr>
              <a:t>	</a:t>
            </a:r>
            <a:endParaRPr lang="fr-FR" b="1" dirty="0"/>
          </a:p>
          <a:p>
            <a:endParaRPr lang="fr-FR" b="1" dirty="0">
              <a:solidFill>
                <a:schemeClr val="tx1"/>
              </a:solidFill>
            </a:endParaRPr>
          </a:p>
          <a:p>
            <a:pPr marL="0" indent="0">
              <a:buNone/>
            </a:pPr>
            <a:r>
              <a:rPr lang="fr-FR" b="1" dirty="0"/>
              <a:t>		</a:t>
            </a:r>
            <a:r>
              <a:rPr lang="fr-FR" sz="2000" b="1" dirty="0"/>
              <a:t>NOUVEAU SOLDE AU 31/12/2020		 	 5 137,02€</a:t>
            </a:r>
          </a:p>
        </p:txBody>
      </p:sp>
    </p:spTree>
    <p:extLst>
      <p:ext uri="{BB962C8B-B14F-4D97-AF65-F5344CB8AC3E}">
        <p14:creationId xmlns:p14="http://schemas.microsoft.com/office/powerpoint/2010/main" val="2949701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916</TotalTime>
  <Words>263</Words>
  <Application>Microsoft Office PowerPoint</Application>
  <PresentationFormat>Grand écran</PresentationFormat>
  <Paragraphs>154</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Century Gothic</vt:lpstr>
      <vt:lpstr>Trebuchet MS</vt:lpstr>
      <vt:lpstr>Wingdings 3</vt:lpstr>
      <vt:lpstr>Brin</vt:lpstr>
      <vt:lpstr>Association des seniors de Groupama Centre-Atlantique </vt:lpstr>
      <vt:lpstr>Intervention de Maître BIENNER à Niort  « Donner de son vivant »</vt:lpstr>
      <vt:lpstr>L’ordre du jour:</vt:lpstr>
      <vt:lpstr>ASGCA Rapport moral 2020</vt:lpstr>
      <vt:lpstr>ASGCA Rapport Financier 2020</vt:lpstr>
      <vt:lpstr>RECETTES</vt:lpstr>
      <vt:lpstr>DEPENSES</vt:lpstr>
      <vt:lpstr>RESULTAT DE L’EXERCICE 2020</vt:lpstr>
      <vt:lpstr>COMPTE BANCAIRE CREDIT AGRICOLE </vt:lpstr>
      <vt:lpstr>Présentation des résolutions 2020</vt:lpstr>
      <vt:lpstr>Présentation des résolutions 2020</vt:lpstr>
      <vt:lpstr>ASGCA Rapport moral 2021</vt:lpstr>
      <vt:lpstr>ASGCA Rapport Financier 2021</vt:lpstr>
      <vt:lpstr>RECETTES</vt:lpstr>
      <vt:lpstr>DEPENSES</vt:lpstr>
      <vt:lpstr>RESULTAT DE L’EXERCICE 2021</vt:lpstr>
      <vt:lpstr>COMPTE BANCAIRE CREDIT AGRICOLE </vt:lpstr>
      <vt:lpstr>Présentation des résolutions 2020</vt:lpstr>
      <vt:lpstr>Présentation des résolutions 2020</vt:lpstr>
      <vt:lpstr>Questions / Réponses</vt:lpstr>
      <vt:lpstr>Renouvellement des membres du Conseil d’Administration</vt:lpstr>
      <vt:lpstr>Nos projets 2022</vt:lpstr>
      <vt:lpstr>Mémoire de l’Entreprise  Exemple: Photos adressées par Jean-Pierre MARSAULT</vt:lpstr>
      <vt:lpstr>Présentation  « Sécurisez votre domicile avec Groupama box habitat  Laurence BREVARD</vt:lpstr>
      <vt:lpstr>Clôture de notre Assemblée Générale par   Bruno GOICHON  secrétaire général de Groupama Centre Atlantique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ASGCA</dc:title>
  <dc:creator>tricard</dc:creator>
  <cp:lastModifiedBy>pascal</cp:lastModifiedBy>
  <cp:revision>105</cp:revision>
  <dcterms:created xsi:type="dcterms:W3CDTF">2019-01-03T14:30:47Z</dcterms:created>
  <dcterms:modified xsi:type="dcterms:W3CDTF">2022-03-31T11:00:32Z</dcterms:modified>
</cp:coreProperties>
</file>